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552" r:id="rId2"/>
    <p:sldMasterId id="2147484631" r:id="rId3"/>
    <p:sldMasterId id="2147484644" r:id="rId4"/>
    <p:sldMasterId id="2147484657" r:id="rId5"/>
    <p:sldMasterId id="2147484670" r:id="rId6"/>
    <p:sldMasterId id="2147484696" r:id="rId7"/>
  </p:sldMasterIdLst>
  <p:notesMasterIdLst>
    <p:notesMasterId r:id="rId118"/>
  </p:notesMasterIdLst>
  <p:sldIdLst>
    <p:sldId id="5149" r:id="rId8"/>
    <p:sldId id="1915" r:id="rId9"/>
    <p:sldId id="1914" r:id="rId10"/>
    <p:sldId id="1341" r:id="rId11"/>
    <p:sldId id="1564" r:id="rId12"/>
    <p:sldId id="1565" r:id="rId13"/>
    <p:sldId id="1566" r:id="rId14"/>
    <p:sldId id="1567" r:id="rId15"/>
    <p:sldId id="1568" r:id="rId16"/>
    <p:sldId id="1680" r:id="rId17"/>
    <p:sldId id="1901" r:id="rId18"/>
    <p:sldId id="1762" r:id="rId19"/>
    <p:sldId id="1763" r:id="rId20"/>
    <p:sldId id="1764" r:id="rId21"/>
    <p:sldId id="1683" r:id="rId22"/>
    <p:sldId id="1684" r:id="rId23"/>
    <p:sldId id="1801" r:id="rId24"/>
    <p:sldId id="1802" r:id="rId25"/>
    <p:sldId id="1803" r:id="rId26"/>
    <p:sldId id="1804" r:id="rId27"/>
    <p:sldId id="1685" r:id="rId28"/>
    <p:sldId id="1686" r:id="rId29"/>
    <p:sldId id="1687" r:id="rId30"/>
    <p:sldId id="1688" r:id="rId31"/>
    <p:sldId id="1689" r:id="rId32"/>
    <p:sldId id="1690" r:id="rId33"/>
    <p:sldId id="1608" r:id="rId34"/>
    <p:sldId id="1609" r:id="rId35"/>
    <p:sldId id="1610" r:id="rId36"/>
    <p:sldId id="1611" r:id="rId37"/>
    <p:sldId id="1612" r:id="rId38"/>
    <p:sldId id="1613" r:id="rId39"/>
    <p:sldId id="1805" r:id="rId40"/>
    <p:sldId id="1614" r:id="rId41"/>
    <p:sldId id="1615" r:id="rId42"/>
    <p:sldId id="5150" r:id="rId43"/>
    <p:sldId id="1444" r:id="rId44"/>
    <p:sldId id="1616" r:id="rId45"/>
    <p:sldId id="1617" r:id="rId46"/>
    <p:sldId id="1618" r:id="rId47"/>
    <p:sldId id="1691" r:id="rId48"/>
    <p:sldId id="1620" r:id="rId49"/>
    <p:sldId id="1621" r:id="rId50"/>
    <p:sldId id="1622" r:id="rId51"/>
    <p:sldId id="1692" r:id="rId52"/>
    <p:sldId id="1693" r:id="rId53"/>
    <p:sldId id="1712" r:id="rId54"/>
    <p:sldId id="1713" r:id="rId55"/>
    <p:sldId id="1694" r:id="rId56"/>
    <p:sldId id="1695" r:id="rId57"/>
    <p:sldId id="1696" r:id="rId58"/>
    <p:sldId id="1697" r:id="rId59"/>
    <p:sldId id="1698" r:id="rId60"/>
    <p:sldId id="1700" r:id="rId61"/>
    <p:sldId id="1701" r:id="rId62"/>
    <p:sldId id="1702" r:id="rId63"/>
    <p:sldId id="1703" r:id="rId64"/>
    <p:sldId id="1714" r:id="rId65"/>
    <p:sldId id="1715" r:id="rId66"/>
    <p:sldId id="1716" r:id="rId67"/>
    <p:sldId id="1717" r:id="rId68"/>
    <p:sldId id="1718" r:id="rId69"/>
    <p:sldId id="1719" r:id="rId70"/>
    <p:sldId id="1721" r:id="rId71"/>
    <p:sldId id="1722" r:id="rId72"/>
    <p:sldId id="1723" r:id="rId73"/>
    <p:sldId id="1724" r:id="rId74"/>
    <p:sldId id="1903" r:id="rId75"/>
    <p:sldId id="1904" r:id="rId76"/>
    <p:sldId id="1905" r:id="rId77"/>
    <p:sldId id="1906" r:id="rId78"/>
    <p:sldId id="1907" r:id="rId79"/>
    <p:sldId id="1908" r:id="rId80"/>
    <p:sldId id="1909" r:id="rId81"/>
    <p:sldId id="1910" r:id="rId82"/>
    <p:sldId id="1911" r:id="rId83"/>
    <p:sldId id="1888" r:id="rId84"/>
    <p:sldId id="1765" r:id="rId85"/>
    <p:sldId id="1766" r:id="rId86"/>
    <p:sldId id="1767" r:id="rId87"/>
    <p:sldId id="1768" r:id="rId88"/>
    <p:sldId id="1769" r:id="rId89"/>
    <p:sldId id="1770" r:id="rId90"/>
    <p:sldId id="1647" r:id="rId91"/>
    <p:sldId id="1779" r:id="rId92"/>
    <p:sldId id="1780" r:id="rId93"/>
    <p:sldId id="1649" r:id="rId94"/>
    <p:sldId id="1786" r:id="rId95"/>
    <p:sldId id="1650" r:id="rId96"/>
    <p:sldId id="1652" r:id="rId97"/>
    <p:sldId id="1787" r:id="rId98"/>
    <p:sldId id="1653" r:id="rId99"/>
    <p:sldId id="1654" r:id="rId100"/>
    <p:sldId id="1655" r:id="rId101"/>
    <p:sldId id="1656" r:id="rId102"/>
    <p:sldId id="1657" r:id="rId103"/>
    <p:sldId id="1658" r:id="rId104"/>
    <p:sldId id="1659" r:id="rId105"/>
    <p:sldId id="1660" r:id="rId106"/>
    <p:sldId id="1666" r:id="rId107"/>
    <p:sldId id="1667" r:id="rId108"/>
    <p:sldId id="1668" r:id="rId109"/>
    <p:sldId id="1887" r:id="rId110"/>
    <p:sldId id="1669" r:id="rId111"/>
    <p:sldId id="1670" r:id="rId112"/>
    <p:sldId id="1671" r:id="rId113"/>
    <p:sldId id="1879" r:id="rId114"/>
    <p:sldId id="1900" r:id="rId115"/>
    <p:sldId id="1674" r:id="rId116"/>
    <p:sldId id="1675" r:id="rId1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40"/>
    <p:restoredTop sz="94669"/>
  </p:normalViewPr>
  <p:slideViewPr>
    <p:cSldViewPr>
      <p:cViewPr varScale="1">
        <p:scale>
          <a:sx n="87" d="100"/>
          <a:sy n="87" d="100"/>
        </p:scale>
        <p:origin x="92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117" Type="http://schemas.openxmlformats.org/officeDocument/2006/relationships/slide" Target="slides/slide110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84" Type="http://schemas.openxmlformats.org/officeDocument/2006/relationships/slide" Target="slides/slide77.xml"/><Relationship Id="rId89" Type="http://schemas.openxmlformats.org/officeDocument/2006/relationships/slide" Target="slides/slide82.xml"/><Relationship Id="rId112" Type="http://schemas.openxmlformats.org/officeDocument/2006/relationships/slide" Target="slides/slide105.xml"/><Relationship Id="rId16" Type="http://schemas.openxmlformats.org/officeDocument/2006/relationships/slide" Target="slides/slide9.xml"/><Relationship Id="rId107" Type="http://schemas.openxmlformats.org/officeDocument/2006/relationships/slide" Target="slides/slide100.xml"/><Relationship Id="rId11" Type="http://schemas.openxmlformats.org/officeDocument/2006/relationships/slide" Target="slides/slide4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74" Type="http://schemas.openxmlformats.org/officeDocument/2006/relationships/slide" Target="slides/slide67.xml"/><Relationship Id="rId79" Type="http://schemas.openxmlformats.org/officeDocument/2006/relationships/slide" Target="slides/slide72.xml"/><Relationship Id="rId102" Type="http://schemas.openxmlformats.org/officeDocument/2006/relationships/slide" Target="slides/slide95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83.xml"/><Relationship Id="rId95" Type="http://schemas.openxmlformats.org/officeDocument/2006/relationships/slide" Target="slides/slide88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113" Type="http://schemas.openxmlformats.org/officeDocument/2006/relationships/slide" Target="slides/slide106.xml"/><Relationship Id="rId118" Type="http://schemas.openxmlformats.org/officeDocument/2006/relationships/notesMaster" Target="notesMasters/notesMaster1.xml"/><Relationship Id="rId80" Type="http://schemas.openxmlformats.org/officeDocument/2006/relationships/slide" Target="slides/slide73.xml"/><Relationship Id="rId85" Type="http://schemas.openxmlformats.org/officeDocument/2006/relationships/slide" Target="slides/slide78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59" Type="http://schemas.openxmlformats.org/officeDocument/2006/relationships/slide" Target="slides/slide52.xml"/><Relationship Id="rId103" Type="http://schemas.openxmlformats.org/officeDocument/2006/relationships/slide" Target="slides/slide96.xml"/><Relationship Id="rId108" Type="http://schemas.openxmlformats.org/officeDocument/2006/relationships/slide" Target="slides/slide101.xml"/><Relationship Id="rId54" Type="http://schemas.openxmlformats.org/officeDocument/2006/relationships/slide" Target="slides/slide47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91" Type="http://schemas.openxmlformats.org/officeDocument/2006/relationships/slide" Target="slides/slide84.xml"/><Relationship Id="rId96" Type="http://schemas.openxmlformats.org/officeDocument/2006/relationships/slide" Target="slides/slide8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49" Type="http://schemas.openxmlformats.org/officeDocument/2006/relationships/slide" Target="slides/slide42.xml"/><Relationship Id="rId114" Type="http://schemas.openxmlformats.org/officeDocument/2006/relationships/slide" Target="slides/slide107.xml"/><Relationship Id="rId119" Type="http://schemas.openxmlformats.org/officeDocument/2006/relationships/presProps" Target="presProps.xml"/><Relationship Id="rId44" Type="http://schemas.openxmlformats.org/officeDocument/2006/relationships/slide" Target="slides/slide37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81" Type="http://schemas.openxmlformats.org/officeDocument/2006/relationships/slide" Target="slides/slide74.xml"/><Relationship Id="rId86" Type="http://schemas.openxmlformats.org/officeDocument/2006/relationships/slide" Target="slides/slide7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109" Type="http://schemas.openxmlformats.org/officeDocument/2006/relationships/slide" Target="slides/slide10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76" Type="http://schemas.openxmlformats.org/officeDocument/2006/relationships/slide" Target="slides/slide69.xml"/><Relationship Id="rId97" Type="http://schemas.openxmlformats.org/officeDocument/2006/relationships/slide" Target="slides/slide90.xml"/><Relationship Id="rId104" Type="http://schemas.openxmlformats.org/officeDocument/2006/relationships/slide" Target="slides/slide97.xml"/><Relationship Id="rId12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4.xml"/><Relationship Id="rId92" Type="http://schemas.openxmlformats.org/officeDocument/2006/relationships/slide" Target="slides/slide85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4" Type="http://schemas.openxmlformats.org/officeDocument/2006/relationships/slide" Target="slides/slide17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66" Type="http://schemas.openxmlformats.org/officeDocument/2006/relationships/slide" Target="slides/slide59.xml"/><Relationship Id="rId87" Type="http://schemas.openxmlformats.org/officeDocument/2006/relationships/slide" Target="slides/slide80.xml"/><Relationship Id="rId110" Type="http://schemas.openxmlformats.org/officeDocument/2006/relationships/slide" Target="slides/slide103.xml"/><Relationship Id="rId115" Type="http://schemas.openxmlformats.org/officeDocument/2006/relationships/slide" Target="slides/slide108.xml"/><Relationship Id="rId61" Type="http://schemas.openxmlformats.org/officeDocument/2006/relationships/slide" Target="slides/slide54.xml"/><Relationship Id="rId82" Type="http://schemas.openxmlformats.org/officeDocument/2006/relationships/slide" Target="slides/slide75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56" Type="http://schemas.openxmlformats.org/officeDocument/2006/relationships/slide" Target="slides/slide49.xml"/><Relationship Id="rId77" Type="http://schemas.openxmlformats.org/officeDocument/2006/relationships/slide" Target="slides/slide70.xml"/><Relationship Id="rId100" Type="http://schemas.openxmlformats.org/officeDocument/2006/relationships/slide" Target="slides/slide93.xml"/><Relationship Id="rId105" Type="http://schemas.openxmlformats.org/officeDocument/2006/relationships/slide" Target="slides/slide98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93" Type="http://schemas.openxmlformats.org/officeDocument/2006/relationships/slide" Target="slides/slide86.xml"/><Relationship Id="rId98" Type="http://schemas.openxmlformats.org/officeDocument/2006/relationships/slide" Target="slides/slide91.xml"/><Relationship Id="rId12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8.xml"/><Relationship Id="rId46" Type="http://schemas.openxmlformats.org/officeDocument/2006/relationships/slide" Target="slides/slide39.xml"/><Relationship Id="rId67" Type="http://schemas.openxmlformats.org/officeDocument/2006/relationships/slide" Target="slides/slide60.xml"/><Relationship Id="rId116" Type="http://schemas.openxmlformats.org/officeDocument/2006/relationships/slide" Target="slides/slide109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62" Type="http://schemas.openxmlformats.org/officeDocument/2006/relationships/slide" Target="slides/slide55.xml"/><Relationship Id="rId83" Type="http://schemas.openxmlformats.org/officeDocument/2006/relationships/slide" Target="slides/slide76.xml"/><Relationship Id="rId88" Type="http://schemas.openxmlformats.org/officeDocument/2006/relationships/slide" Target="slides/slide81.xml"/><Relationship Id="rId111" Type="http://schemas.openxmlformats.org/officeDocument/2006/relationships/slide" Target="slides/slide104.xml"/><Relationship Id="rId15" Type="http://schemas.openxmlformats.org/officeDocument/2006/relationships/slide" Target="slides/slide8.xml"/><Relationship Id="rId36" Type="http://schemas.openxmlformats.org/officeDocument/2006/relationships/slide" Target="slides/slide29.xml"/><Relationship Id="rId57" Type="http://schemas.openxmlformats.org/officeDocument/2006/relationships/slide" Target="slides/slide50.xml"/><Relationship Id="rId106" Type="http://schemas.openxmlformats.org/officeDocument/2006/relationships/slide" Target="slides/slide99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52" Type="http://schemas.openxmlformats.org/officeDocument/2006/relationships/slide" Target="slides/slide45.xml"/><Relationship Id="rId73" Type="http://schemas.openxmlformats.org/officeDocument/2006/relationships/slide" Target="slides/slide66.xml"/><Relationship Id="rId78" Type="http://schemas.openxmlformats.org/officeDocument/2006/relationships/slide" Target="slides/slide71.xml"/><Relationship Id="rId94" Type="http://schemas.openxmlformats.org/officeDocument/2006/relationships/slide" Target="slides/slide87.xml"/><Relationship Id="rId99" Type="http://schemas.openxmlformats.org/officeDocument/2006/relationships/slide" Target="slides/slide92.xml"/><Relationship Id="rId101" Type="http://schemas.openxmlformats.org/officeDocument/2006/relationships/slide" Target="slides/slide94.xml"/><Relationship Id="rId1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4/19/20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CF1C65-F0E2-8E44-882C-5DBA87F125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7428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31066F6-D7BD-B244-B2AA-45C384F0103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6570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EAE06F-D11D-3B4E-B8D0-6FB7775C28E2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5054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charset="-128"/>
              </a:rPr>
              <a:t>Pettis and Hansen, Profile guided code positioning, PLDI 1990.</a:t>
            </a:r>
          </a:p>
          <a:p>
            <a:r>
              <a:rPr lang="en-US" altLang="en-US">
                <a:ea typeface="ＭＳ Ｐゴシック" charset="-128"/>
              </a:rPr>
              <a:t>Trace caches…</a:t>
            </a:r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7D39C2-4EA9-8E41-BB97-D7B3AF7DF91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2150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CF1C65-F0E2-8E44-882C-5DBA87F125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8103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003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charset="-128"/>
              </a:rPr>
              <a:t>Start with j=3, last iteration that is not taken…</a:t>
            </a: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FCB70D-6FF6-7E4A-91FD-8E2EE91E3B8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71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6277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82833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569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0264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AB32D4F-2E26-BB49-BF16-6DBA8ACD3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672AE7-B706-784B-9F8A-F24120FF10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A9969AD-F958-2847-B57E-A19F095735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F0EB7F-4ED2-0245-966B-DB761ECE41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4ED2CA6-1722-4F4E-9DAE-B4A7E6FE85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D42BA6D-604D-4541-8B02-066898578B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23D34C95-975D-8A40-A099-835EC10CA1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322445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5DDF7D9-04EF-5444-A8C5-498960C07A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F8E293-C5EE-E14B-A0AA-2E697AA5A1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4E0E9C-A454-5D49-AB31-E9FBCA9636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85788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8315DF4-EF48-F64A-8072-AF5A4078A2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8230603-849D-D247-81DC-EA9E2BBB31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CFBAC-D871-BA44-AF9A-2081C438F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4941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BB06AC2-13C7-0543-BF55-13A69B92649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24E50D2-900E-E943-AC44-65451CDD57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447202-78C0-B24D-892B-F9E0265A9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287860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BA9D88D-8FF7-614D-A638-F7772ACCB9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6D0E95F-31F4-4C42-A349-974108960D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706A1-8A1B-134B-A1F1-E12A934237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64374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48D77AC-12B3-7A4B-8260-1A5BE499E8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0F5E125E-7990-D842-80B0-A188104DD9C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B79968-F3BA-7D4E-A2BC-06EC28B15C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28843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0623686-BEB5-BB4F-BA50-712672B8E3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85A8E43-55B7-CD4B-8EAE-5C954CE482C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EA7245-AE78-E543-BA66-5FDF75635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06431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9515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8A23D09-65B7-E04D-AF9E-F2C6FED9A7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D21B0CA-B435-394D-A015-570A819A2D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6834C-7200-C842-88F9-21D58E9E8A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740571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490C24-B438-214D-91EF-BF3984953AA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1BDADCE-061E-A749-A7F0-8BFCB5838E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B2647B-5B35-FB44-AF92-120979CB3D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23912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B3DE118-1D4A-C149-A76B-368D5AD8B9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216E4A8-9F7E-8D4F-B9AB-0348D0AF69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B94CA-B614-604E-953A-6458AAA1F3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230794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8E2F0AC-167F-B846-A03E-82770AAF0F9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2BC2043-6F40-744A-A747-05BEF9574C7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5F323-5C8A-464D-9659-347D53055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2948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2A4BA5A-6707-0040-8FB2-C0B8340DABA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E95ED0-7398-5E46-BF2A-5F40E4BE07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C71F0-437A-DB4D-80A2-2A3701775D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26133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C91DC6-7F7D-6D42-85B7-690327E44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4389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BEDFE-C75E-C64C-9ECA-014BBB931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1363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228CC-5956-5B42-91DF-6CFFECA7F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54140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B3FF4-7CBB-A341-9743-5BF869267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014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5A5B-D5F0-4F48-AFD6-0F6A9B111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99493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98996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13780-89B6-A342-A0FE-479C0A05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114683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7D316-15B3-664E-B565-09523CE92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65119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7FF959-69CE-0F4A-BA25-7B0829DCD4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55319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252C5-2CCC-BF49-946A-6C097D710A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994812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4E936-0F14-3B4C-9D7D-C25B601483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72675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0498F-B2BF-1A49-8652-8D3D87DD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56877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3773A-9BA5-B342-A00F-CE639884A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20624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3B9BBC1-C6FD-2A4E-9273-059A252251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778274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575AE7-5B2E-B94F-95B1-7E662A0EF8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5256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C2EF84-AD16-BD45-81F7-AB66FCD21F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74564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2537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E2E5D-3562-8F4F-8DB6-073BDC99A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8478495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E997E9-5C59-034E-BC49-C92A8896A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3983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124D34-A466-434C-84B3-11F9557ECF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212559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52D22F-2B33-DB43-953C-59F0AC24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498044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BF857-8878-F24B-90D3-31406A7E1B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492488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74D2C-7712-DD4F-A2A1-A4F04289CB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7553694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B1A0DF-4B80-1945-B858-82561B4966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518091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70A3E-B786-1847-9B26-E51B26D206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33808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F8548-DDF8-2546-A58F-3B3747DD02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8750309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E337B35D-5433-0348-9208-B1F8B86867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446328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63146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82A59D-F7DB-3C40-9CB4-7C6819D95D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7064595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3A55F3-0722-3642-8C63-DDECA50DE0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618268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6CCF8-38A1-9447-9322-6A2FB66805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74738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885339-D0D5-064E-9D66-C31A2AF94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324738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98186F-090C-4946-91B8-32F0BCA370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144849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465565-C915-B142-A449-83617D8EE8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544720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B6B749-1E41-234E-AB05-235D489320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42349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839D48-AA9B-2F4E-95E8-CC8EE752CB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258322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F65FAA-C4AF-8946-9949-CF640B50F6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152713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C655B4E-B520-384D-9471-F68059CC4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13572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90974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8F655-7D5D-8A4B-96A7-3D9FB59206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365221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229D8C5-2EC4-9E4B-9AEA-4EFC829F67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97523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A5F471-CC95-E245-A33D-6CD65A3E4A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731223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62CE24-A738-7F42-9C26-EB97F59A4A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92697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762CE2-82EC-2643-83B2-941FAF0063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128366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BE123E-E8AE-6141-8072-63FCBF607B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77715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A9DF1D-3344-0645-8B60-335D0E9DAA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3627013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3A603-279F-7743-A4C8-DECB187DD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158611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236AC-3A65-1F40-9273-6ADC69A39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70940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B060E5-D073-5742-8044-648489E3E4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91947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642375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5DC007-7670-6D40-AA26-7975F38D9B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9928122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C9C4D-9C41-674B-B138-7E4F0CEC30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432851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6E0720-5927-D447-BD7F-604280EB51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56839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6E9540E5-D098-014E-8D13-A37941C8B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8E462C3B-2534-2D41-8CC6-45A026655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7698C24-A0D3-994C-9188-0E77B46B2C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17D46B-9A8E-2B4A-BE0A-1068A1CEAA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E9F679A-0F7B-4B4D-9DE6-C2B5BA447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9AB4B62-1114-D440-93E0-EB4DD994B3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9A68A26-2706-724C-9714-12614487CC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466652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E7FC4C-9574-5A43-941E-A8BEDBEC730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722ED0-C07D-854F-9D61-52358EDDFF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4576E-94E9-434B-9C65-10E6BB4CA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826159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E1053A7-066C-C647-98FC-DEFD824D6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02B8405-B4C9-F44F-8B46-46B27D1CE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92328-C8CE-C04F-98D1-6961F500FC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2503849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616B7-5AE6-1546-BD4B-BFDDC5B8F8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B6568F-C538-F445-826B-73399108041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95698-E1D7-E447-A46E-486C927A1E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34746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51DFF4F-A04C-5741-971F-863817404B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9C19FEB-5CA6-5744-8D77-0F7C6D66C8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47784-2610-F449-B1FE-31490AC945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591234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3AD9AD2-8903-304A-88D1-BCF4B2B3FD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71830CF-09AE-5C4B-96D3-2DBACD713B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D980E-ECD1-9041-B37E-85DE59F3B2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109880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A3BC694-C02F-194D-9D98-0BDCB6A4FE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478C1F6-177C-5242-BCDB-6F029DA31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EC9A9-E5B1-E047-8B37-9813D9D2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48233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187783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C522C7C-BB0F-CF4A-AE43-D7FC818CE8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60F39CF-DE89-4849-AC11-57FB9F9162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10050-CF1A-054F-B9EB-DF70776CDC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486045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A2BE12-0FED-2D43-A69C-2BB69FA3742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8C46FEF-D951-8B4F-BA94-A3D422A0E37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1B017-F4B7-464B-B43C-A4E90E114D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2861703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1A195B-3637-0B47-BE1E-A05A150295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866D46D-71AE-BC43-ABDD-8C7718F9C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661E2-6BB7-1E48-B6F6-9EACBEBF86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208946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A310507-71FC-1B4B-8B10-96465F082C9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53D831-6DDD-9849-9E8A-867A6C1C65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1BA0-E3C4-E041-8161-FF4000EE5D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277583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F0076FD-EDF9-0643-9D7A-39D2C382B2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D0B70A0-B999-E44F-A67B-8EDA2E45191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1032E-A7ED-BB4D-BB44-EFAAC57B2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6950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06340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76" r:id="rId2"/>
    <p:sldLayoutId id="2147484477" r:id="rId3"/>
    <p:sldLayoutId id="2147484478" r:id="rId4"/>
    <p:sldLayoutId id="2147484479" r:id="rId5"/>
    <p:sldLayoutId id="2147484480" r:id="rId6"/>
    <p:sldLayoutId id="2147484481" r:id="rId7"/>
    <p:sldLayoutId id="2147484482" r:id="rId8"/>
    <p:sldLayoutId id="2147484483" r:id="rId9"/>
    <p:sldLayoutId id="2147484484" r:id="rId10"/>
    <p:sldLayoutId id="2147484485" r:id="rId11"/>
    <p:sldLayoutId id="21474844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C6332694-6E6D-D046-B375-6D8F8BB6D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A220DFA-177A-7F40-983D-2E352AFAC3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0866AFE-DD47-1247-A45A-8F57C35267B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CAF2EFF-3E58-5B42-8753-7BC6958DE5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240BB7BB-55E4-AF4D-B7FB-5A4399A792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9EDD40C3-B322-8F48-BD4C-A2B056AB39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CFC1AB7F-E4E0-0640-961A-EB06F520E94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8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3" r:id="rId1"/>
    <p:sldLayoutId id="2147484554" r:id="rId2"/>
    <p:sldLayoutId id="2147484555" r:id="rId3"/>
    <p:sldLayoutId id="2147484556" r:id="rId4"/>
    <p:sldLayoutId id="2147484557" r:id="rId5"/>
    <p:sldLayoutId id="2147484558" r:id="rId6"/>
    <p:sldLayoutId id="2147484559" r:id="rId7"/>
    <p:sldLayoutId id="2147484560" r:id="rId8"/>
    <p:sldLayoutId id="2147484561" r:id="rId9"/>
    <p:sldLayoutId id="2147484562" r:id="rId10"/>
    <p:sldLayoutId id="2147484563" r:id="rId11"/>
    <p:sldLayoutId id="214748456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1D981F2A-E7A7-A246-901D-1958ACDF1AD8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7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  <p:sldLayoutId id="214748464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C979D997-B85C-EC47-9C4F-18FE2A51D406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4342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4343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04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  <p:sldLayoutId id="214748465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427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ABD903A8-43A0-1F49-A656-090702BF28F5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5427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4279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52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8" r:id="rId1"/>
    <p:sldLayoutId id="2147484659" r:id="rId2"/>
    <p:sldLayoutId id="2147484660" r:id="rId3"/>
    <p:sldLayoutId id="2147484661" r:id="rId4"/>
    <p:sldLayoutId id="2147484662" r:id="rId5"/>
    <p:sldLayoutId id="2147484663" r:id="rId6"/>
    <p:sldLayoutId id="2147484664" r:id="rId7"/>
    <p:sldLayoutId id="2147484665" r:id="rId8"/>
    <p:sldLayoutId id="2147484666" r:id="rId9"/>
    <p:sldLayoutId id="2147484667" r:id="rId10"/>
    <p:sldLayoutId id="2147484668" r:id="rId11"/>
    <p:sldLayoutId id="21474846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4787A908-5D52-EF41-8CF4-C4FAE7F0744C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27654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27655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525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1" r:id="rId1"/>
    <p:sldLayoutId id="2147484672" r:id="rId2"/>
    <p:sldLayoutId id="2147484673" r:id="rId3"/>
    <p:sldLayoutId id="2147484674" r:id="rId4"/>
    <p:sldLayoutId id="2147484675" r:id="rId5"/>
    <p:sldLayoutId id="2147484676" r:id="rId6"/>
    <p:sldLayoutId id="2147484677" r:id="rId7"/>
    <p:sldLayoutId id="2147484678" r:id="rId8"/>
    <p:sldLayoutId id="2147484679" r:id="rId9"/>
    <p:sldLayoutId id="2147484680" r:id="rId10"/>
    <p:sldLayoutId id="2147484681" r:id="rId11"/>
    <p:sldLayoutId id="214748468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2FDF378-2F11-544B-A141-6BC47B4DF3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F7608A07-E8FC-154F-BB11-F76C266718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968414BF-4C5E-6E4A-AD8E-EEBF2C1574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B2E925D-67D4-3A4A-A555-49E8FC618A2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E5077528-C77F-7645-8AA0-3ECC6A339A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7B726544-1E19-704F-9E26-339644AAB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F55E851-2929-D747-A198-5C6FA3D499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7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7" r:id="rId1"/>
    <p:sldLayoutId id="2147484698" r:id="rId2"/>
    <p:sldLayoutId id="2147484699" r:id="rId3"/>
    <p:sldLayoutId id="2147484700" r:id="rId4"/>
    <p:sldLayoutId id="2147484701" r:id="rId5"/>
    <p:sldLayoutId id="2147484702" r:id="rId6"/>
    <p:sldLayoutId id="2147484703" r:id="rId7"/>
    <p:sldLayoutId id="2147484704" r:id="rId8"/>
    <p:sldLayoutId id="2147484705" r:id="rId9"/>
    <p:sldLayoutId id="2147484706" r:id="rId10"/>
    <p:sldLayoutId id="2147484707" r:id="rId11"/>
    <p:sldLayoutId id="2147484708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5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jilp.org/cbp2016/program.html" TargetMode="External"/><Relationship Id="rId1" Type="http://schemas.openxmlformats.org/officeDocument/2006/relationships/slideLayout" Target="../slideLayouts/slideLayout3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8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8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68580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16b: Branch Prediction I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362086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Branch Problem</a:t>
            </a:r>
          </a:p>
        </p:txBody>
      </p:sp>
      <p:sp>
        <p:nvSpPr>
          <p:cNvPr id="13312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Control flow instructions (branches) are frequent</a:t>
            </a:r>
          </a:p>
          <a:p>
            <a:pPr lvl="1"/>
            <a:r>
              <a:rPr lang="en-US" altLang="en-US">
                <a:ea typeface="ＭＳ Ｐゴシック" charset="-128"/>
              </a:rPr>
              <a:t>15-25% of all instructions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Problem: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Next fetch address after a control-flow instruction is not determined after N cycles in a pipelined processor</a:t>
            </a:r>
          </a:p>
          <a:p>
            <a:pPr lvl="1"/>
            <a:r>
              <a:rPr lang="en-US" altLang="en-US">
                <a:ea typeface="ＭＳ Ｐゴシック" charset="-128"/>
              </a:rPr>
              <a:t>N cycles: (minimum) branch resolution latency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we are fetching W instructions per cycle (i.e., if the pipeline is W wide)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A branch misprediction leads to </a:t>
            </a:r>
            <a:r>
              <a:rPr lang="en-US" altLang="en-US" b="1">
                <a:solidFill>
                  <a:srgbClr val="FF0000"/>
                </a:solidFill>
                <a:ea typeface="ＭＳ Ｐゴシック" charset="-128"/>
              </a:rPr>
              <a:t>N x W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wasted instruction slots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413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08EE39-919B-AE43-BE7C-E4DC58E0CBF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2709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10854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/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085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3C6042-F437-EB41-8841-74E97C5FCE5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638800"/>
            <a:ext cx="8669338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246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Multi-Path Execution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>
          <a:xfrm>
            <a:off x="228600" y="8636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Execute both paths after a conditional branch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all branches: Riseman and Foster,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>
                <a:solidFill>
                  <a:srgbClr val="FF0000"/>
                </a:solidFill>
                <a:ea typeface="ＭＳ Ｐゴシック" charset="-128"/>
              </a:rPr>
              <a:t>The inhibition of potential parallelism by conditional jumps</a:t>
            </a:r>
            <a:r>
              <a:rPr lang="en-US" altLang="ja-JP" sz="180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>
                <a:ea typeface="ＭＳ Ｐゴシック" charset="-128"/>
              </a:rPr>
              <a:t> IEEE Transactions on Computers, 1972.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 hard-to-predict branch: Use dynamic confidence estimation</a:t>
            </a: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Improves performance if misprediction cost &gt; useless work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No ISA change needed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Disadvantages: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What happens when the machine encounters another hard-to-predict branch? Execute both paths again?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Paths followed quickly become exponential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Each followed path requires its own context (registers, PC, GHR)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Wasted work (and reduced performance) if paths merge</a:t>
            </a:r>
          </a:p>
        </p:txBody>
      </p:sp>
      <p:sp>
        <p:nvSpPr>
          <p:cNvPr id="1095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341D-C8D0-8045-92E7-BAC6FFAB682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449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500">
                <a:ea typeface="ＭＳ Ｐゴシック" charset="-128"/>
              </a:rPr>
              <a:t>Dual-Path Execution versus Predication</a:t>
            </a:r>
          </a:p>
        </p:txBody>
      </p:sp>
      <p:sp>
        <p:nvSpPr>
          <p:cNvPr id="1105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AEDC39-BBE4-2F43-A2F9-0BA72F6F3A2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38288" y="1854200"/>
            <a:ext cx="2579687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굴림" pitchFamily="34" charset="-127"/>
                <a:cs typeface="ＭＳ Ｐゴシック" charset="0"/>
              </a:rPr>
              <a:t>Hard to predict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30530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303713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305300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303713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56483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56515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533900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4533900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41813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418138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419725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418138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5648325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5648325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1038225" y="177958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0612" name="Rectangle 20"/>
          <p:cNvSpPr>
            <a:spLocks noChangeArrowheads="1"/>
          </p:cNvSpPr>
          <p:nvPr/>
        </p:nvSpPr>
        <p:spPr bwMode="auto">
          <a:xfrm>
            <a:off x="1538288" y="25066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10613" name="Rectangle 21"/>
          <p:cNvSpPr>
            <a:spLocks noChangeArrowheads="1"/>
          </p:cNvSpPr>
          <p:nvPr/>
        </p:nvSpPr>
        <p:spPr bwMode="auto">
          <a:xfrm>
            <a:off x="577850" y="25066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10614" name="Rectangle 22"/>
          <p:cNvSpPr>
            <a:spLocks noChangeArrowheads="1"/>
          </p:cNvSpPr>
          <p:nvPr/>
        </p:nvSpPr>
        <p:spPr bwMode="auto">
          <a:xfrm>
            <a:off x="1038225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10615" name="Rectangle 23"/>
          <p:cNvSpPr>
            <a:spLocks noChangeArrowheads="1"/>
          </p:cNvSpPr>
          <p:nvPr/>
        </p:nvSpPr>
        <p:spPr bwMode="auto">
          <a:xfrm>
            <a:off x="1039813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10616" name="Rectangle 24"/>
          <p:cNvSpPr>
            <a:spLocks noChangeArrowheads="1"/>
          </p:cNvSpPr>
          <p:nvPr/>
        </p:nvSpPr>
        <p:spPr bwMode="auto">
          <a:xfrm>
            <a:off x="1038225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10617" name="Line 25"/>
          <p:cNvSpPr>
            <a:spLocks noChangeShapeType="1"/>
          </p:cNvSpPr>
          <p:nvPr/>
        </p:nvSpPr>
        <p:spPr bwMode="auto">
          <a:xfrm flipH="1">
            <a:off x="769938" y="219868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8" name="Line 26"/>
          <p:cNvSpPr>
            <a:spLocks noChangeShapeType="1"/>
          </p:cNvSpPr>
          <p:nvPr/>
        </p:nvSpPr>
        <p:spPr bwMode="auto">
          <a:xfrm>
            <a:off x="1303338" y="219868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9" name="Line 27"/>
          <p:cNvSpPr>
            <a:spLocks noChangeShapeType="1"/>
          </p:cNvSpPr>
          <p:nvPr/>
        </p:nvSpPr>
        <p:spPr bwMode="auto">
          <a:xfrm>
            <a:off x="769938" y="292893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0" name="Line 28"/>
          <p:cNvSpPr>
            <a:spLocks noChangeShapeType="1"/>
          </p:cNvSpPr>
          <p:nvPr/>
        </p:nvSpPr>
        <p:spPr bwMode="auto">
          <a:xfrm flipH="1">
            <a:off x="1384300" y="292893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1" name="Line 29"/>
          <p:cNvSpPr>
            <a:spLocks noChangeShapeType="1"/>
          </p:cNvSpPr>
          <p:nvPr/>
        </p:nvSpPr>
        <p:spPr bwMode="auto">
          <a:xfrm>
            <a:off x="1268413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2" name="Line 30"/>
          <p:cNvSpPr>
            <a:spLocks noChangeShapeType="1"/>
          </p:cNvSpPr>
          <p:nvPr/>
        </p:nvSpPr>
        <p:spPr bwMode="auto">
          <a:xfrm>
            <a:off x="1268413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45307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45339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414972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530225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36" name="Rectangle 53"/>
          <p:cNvSpPr>
            <a:spLocks noChangeArrowheads="1"/>
          </p:cNvSpPr>
          <p:nvPr/>
        </p:nvSpPr>
        <p:spPr bwMode="auto">
          <a:xfrm>
            <a:off x="676275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7297738" y="3697288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8" name="Rectangle 55"/>
          <p:cNvSpPr>
            <a:spLocks noChangeArrowheads="1"/>
          </p:cNvSpPr>
          <p:nvPr/>
        </p:nvSpPr>
        <p:spPr bwMode="auto">
          <a:xfrm>
            <a:off x="7299325" y="438785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9" name="Rectangle 56"/>
          <p:cNvSpPr>
            <a:spLocks noChangeArrowheads="1"/>
          </p:cNvSpPr>
          <p:nvPr/>
        </p:nvSpPr>
        <p:spPr bwMode="auto">
          <a:xfrm>
            <a:off x="7297738" y="508000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40" name="Line 57"/>
          <p:cNvSpPr>
            <a:spLocks noChangeShapeType="1"/>
          </p:cNvSpPr>
          <p:nvPr/>
        </p:nvSpPr>
        <p:spPr bwMode="auto">
          <a:xfrm>
            <a:off x="81057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" name="Line 58"/>
          <p:cNvSpPr>
            <a:spLocks noChangeShapeType="1"/>
          </p:cNvSpPr>
          <p:nvPr/>
        </p:nvSpPr>
        <p:spPr bwMode="auto">
          <a:xfrm>
            <a:off x="81089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2" name="Line 59"/>
          <p:cNvSpPr>
            <a:spLocks noChangeShapeType="1"/>
          </p:cNvSpPr>
          <p:nvPr/>
        </p:nvSpPr>
        <p:spPr bwMode="auto">
          <a:xfrm>
            <a:off x="7527925" y="411956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3" name="Line 60"/>
          <p:cNvSpPr>
            <a:spLocks noChangeShapeType="1"/>
          </p:cNvSpPr>
          <p:nvPr/>
        </p:nvSpPr>
        <p:spPr bwMode="auto">
          <a:xfrm>
            <a:off x="7527925" y="481171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4" name="Rectangle 61"/>
          <p:cNvSpPr>
            <a:spLocks noChangeArrowheads="1"/>
          </p:cNvSpPr>
          <p:nvPr/>
        </p:nvSpPr>
        <p:spPr bwMode="auto">
          <a:xfrm>
            <a:off x="787558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45" name="Line 67"/>
          <p:cNvSpPr>
            <a:spLocks noChangeShapeType="1"/>
          </p:cNvSpPr>
          <p:nvPr/>
        </p:nvSpPr>
        <p:spPr bwMode="auto">
          <a:xfrm>
            <a:off x="69881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Line 68"/>
          <p:cNvSpPr>
            <a:spLocks noChangeShapeType="1"/>
          </p:cNvSpPr>
          <p:nvPr/>
        </p:nvSpPr>
        <p:spPr bwMode="auto">
          <a:xfrm>
            <a:off x="69913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Text Box 69"/>
          <p:cNvSpPr txBox="1">
            <a:spLocks noChangeArrowheads="1"/>
          </p:cNvSpPr>
          <p:nvPr/>
        </p:nvSpPr>
        <p:spPr bwMode="auto">
          <a:xfrm>
            <a:off x="660717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8" name="Text Box 70"/>
          <p:cNvSpPr txBox="1">
            <a:spLocks noChangeArrowheads="1"/>
          </p:cNvSpPr>
          <p:nvPr/>
        </p:nvSpPr>
        <p:spPr bwMode="auto">
          <a:xfrm>
            <a:off x="775970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73"/>
          <p:cNvSpPr txBox="1">
            <a:spLocks noChangeArrowheads="1"/>
          </p:cNvSpPr>
          <p:nvPr/>
        </p:nvSpPr>
        <p:spPr bwMode="auto">
          <a:xfrm>
            <a:off x="4549775" y="1350963"/>
            <a:ext cx="1322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Dual-path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0" name="Text Box 74"/>
          <p:cNvSpPr txBox="1">
            <a:spLocks noChangeArrowheads="1"/>
          </p:cNvSpPr>
          <p:nvPr/>
        </p:nvSpPr>
        <p:spPr bwMode="auto">
          <a:xfrm>
            <a:off x="6365875" y="1347788"/>
            <a:ext cx="2605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75"/>
          <p:cNvSpPr txBox="1">
            <a:spLocks noChangeArrowheads="1"/>
          </p:cNvSpPr>
          <p:nvPr/>
        </p:nvSpPr>
        <p:spPr bwMode="auto">
          <a:xfrm>
            <a:off x="7620000" y="3124200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2" name="Text Box 76"/>
          <p:cNvSpPr txBox="1">
            <a:spLocks noChangeArrowheads="1"/>
          </p:cNvSpPr>
          <p:nvPr/>
        </p:nvSpPr>
        <p:spPr bwMode="auto">
          <a:xfrm>
            <a:off x="6324600" y="3121025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3" name="Line 77"/>
          <p:cNvSpPr>
            <a:spLocks noChangeShapeType="1"/>
          </p:cNvSpPr>
          <p:nvPr/>
        </p:nvSpPr>
        <p:spPr bwMode="auto">
          <a:xfrm>
            <a:off x="6991350" y="3429000"/>
            <a:ext cx="538163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Line 78"/>
          <p:cNvSpPr>
            <a:spLocks noChangeShapeType="1"/>
          </p:cNvSpPr>
          <p:nvPr/>
        </p:nvSpPr>
        <p:spPr bwMode="auto">
          <a:xfrm flipH="1">
            <a:off x="7491413" y="3429000"/>
            <a:ext cx="652462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7401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2" grpId="0" animBg="1"/>
      <p:bldP spid="33" grpId="0" animBg="1"/>
      <p:bldP spid="34" grpId="0"/>
      <p:bldP spid="35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29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Handling Other Types of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78530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78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5C804A-3343-BF4E-9441-74AD8AF20E83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1196098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Remember: Branch Types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996950"/>
          <a:ext cx="8610600" cy="4114800"/>
        </p:xfrm>
        <a:graphic>
          <a:graphicData uri="http://schemas.openxmlformats.org/drawingml/2006/table">
            <a:tbl>
              <a:tblPr/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Direction at fetch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Number of possible next fetch addresses?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When is next fetch address resolved?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Return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Indirect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16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1B5F52-0311-2942-82F9-4F9EB03BE7C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3675" y="5638800"/>
            <a:ext cx="89503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How can we predict an indirect branch with many target addresses?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" y="3810000"/>
            <a:ext cx="6629400" cy="1295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848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Call and Return Prediction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Direct calls are easy to predict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Always taken, single target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Call marked in BTB, target predicted by BTB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Returns are indirect branches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 function can be called from many points in code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A return instruction can have many target addresses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Next instruction after each call point for the same function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Observation: Usually a return matches a call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FF0000"/>
                </a:solidFill>
                <a:ea typeface="ＭＳ Ｐゴシック" charset="-128"/>
              </a:rPr>
              <a:t>Use a stack to predict return addresses (Return Address Stack)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call: pushes the return (next instruction) address on the stack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return: pops the stack and uses the address as its predicted target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Accurate most of the time: 8-entry stack </a:t>
            </a:r>
            <a:r>
              <a:rPr lang="en-US" altLang="en-US" sz="1800">
                <a:ea typeface="ＭＳ Ｐゴシック" charset="-128"/>
                <a:sym typeface="Wingdings" charset="2"/>
              </a:rPr>
              <a:t> &gt; 95% accuracy</a:t>
            </a:r>
            <a:endParaRPr lang="en-US" altLang="en-US" sz="1800">
              <a:ea typeface="ＭＳ Ｐゴシック" charset="-128"/>
            </a:endParaRPr>
          </a:p>
        </p:txBody>
      </p:sp>
      <p:sp>
        <p:nvSpPr>
          <p:cNvPr id="1126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7DA297-BBF6-5542-B1D4-DA68FAE613F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2644" name="TextBox 4"/>
          <p:cNvSpPr txBox="1">
            <a:spLocks noChangeArrowheads="1"/>
          </p:cNvSpPr>
          <p:nvPr/>
        </p:nvSpPr>
        <p:spPr bwMode="auto">
          <a:xfrm>
            <a:off x="7343775" y="873125"/>
            <a:ext cx="172402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 …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75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(I)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Register-indirect branches have multiple targets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Used to implement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Switch-case statements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Virtual function calls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Jump tables (of function pointers)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Interface calls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11A0EA-DE13-094F-8D62-DC418FBE22B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3668" name="Text Box 26"/>
          <p:cNvSpPr txBox="1">
            <a:spLocks noChangeArrowheads="1"/>
          </p:cNvSpPr>
          <p:nvPr/>
        </p:nvSpPr>
        <p:spPr bwMode="auto">
          <a:xfrm>
            <a:off x="714375" y="2492375"/>
            <a:ext cx="11811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TARG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69" name="Text Box 27"/>
          <p:cNvSpPr txBox="1">
            <a:spLocks noChangeArrowheads="1"/>
          </p:cNvSpPr>
          <p:nvPr/>
        </p:nvSpPr>
        <p:spPr bwMode="auto">
          <a:xfrm>
            <a:off x="2228850" y="2479675"/>
            <a:ext cx="8572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A+1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0" name="Line 29"/>
          <p:cNvSpPr>
            <a:spLocks noChangeShapeType="1"/>
          </p:cNvSpPr>
          <p:nvPr/>
        </p:nvSpPr>
        <p:spPr bwMode="auto">
          <a:xfrm>
            <a:off x="1990725" y="2009775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1" name="Line 30"/>
          <p:cNvSpPr>
            <a:spLocks noChangeShapeType="1"/>
          </p:cNvSpPr>
          <p:nvPr/>
        </p:nvSpPr>
        <p:spPr bwMode="auto">
          <a:xfrm flipH="1">
            <a:off x="1295400" y="2009775"/>
            <a:ext cx="619125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2" name="Text Box 31"/>
          <p:cNvSpPr txBox="1">
            <a:spLocks noChangeArrowheads="1"/>
          </p:cNvSpPr>
          <p:nvPr/>
        </p:nvSpPr>
        <p:spPr bwMode="auto">
          <a:xfrm>
            <a:off x="1685925" y="1552575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3673" name="Text Box 34"/>
          <p:cNvSpPr txBox="1">
            <a:spLocks noChangeArrowheads="1"/>
          </p:cNvSpPr>
          <p:nvPr/>
        </p:nvSpPr>
        <p:spPr bwMode="auto">
          <a:xfrm>
            <a:off x="1363663" y="1820863"/>
            <a:ext cx="33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</a:t>
            </a:r>
          </a:p>
        </p:txBody>
      </p:sp>
      <p:sp>
        <p:nvSpPr>
          <p:cNvPr id="113674" name="Text Box 35"/>
          <p:cNvSpPr txBox="1">
            <a:spLocks noChangeArrowheads="1"/>
          </p:cNvSpPr>
          <p:nvPr/>
        </p:nvSpPr>
        <p:spPr bwMode="auto">
          <a:xfrm>
            <a:off x="2219325" y="1790700"/>
            <a:ext cx="381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</a:t>
            </a:r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48101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54197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4" name="Line 40"/>
          <p:cNvSpPr>
            <a:spLocks noChangeShapeType="1"/>
          </p:cNvSpPr>
          <p:nvPr/>
        </p:nvSpPr>
        <p:spPr bwMode="auto">
          <a:xfrm flipH="1">
            <a:off x="5038725" y="2259013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Text Box 41"/>
          <p:cNvSpPr txBox="1">
            <a:spLocks noChangeArrowheads="1"/>
          </p:cNvSpPr>
          <p:nvPr/>
        </p:nvSpPr>
        <p:spPr bwMode="auto">
          <a:xfrm>
            <a:off x="5724525" y="1519238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6" name="Text Box 46"/>
          <p:cNvSpPr txBox="1">
            <a:spLocks noChangeArrowheads="1"/>
          </p:cNvSpPr>
          <p:nvPr/>
        </p:nvSpPr>
        <p:spPr bwMode="auto">
          <a:xfrm>
            <a:off x="60293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>
            <a:off x="61817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auto">
          <a:xfrm flipH="1">
            <a:off x="56483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Text Box 49"/>
          <p:cNvSpPr txBox="1">
            <a:spLocks noChangeArrowheads="1"/>
          </p:cNvSpPr>
          <p:nvPr/>
        </p:nvSpPr>
        <p:spPr bwMode="auto">
          <a:xfrm>
            <a:off x="5845175" y="19542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</a:t>
            </a:r>
          </a:p>
        </p:txBody>
      </p:sp>
      <p:sp>
        <p:nvSpPr>
          <p:cNvPr id="113683" name="Text Box 50"/>
          <p:cNvSpPr txBox="1">
            <a:spLocks noChangeArrowheads="1"/>
          </p:cNvSpPr>
          <p:nvPr/>
        </p:nvSpPr>
        <p:spPr bwMode="auto">
          <a:xfrm>
            <a:off x="555625" y="3529013"/>
            <a:ext cx="292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Conditional (Direct) Branch</a:t>
            </a:r>
          </a:p>
        </p:txBody>
      </p:sp>
      <p:sp>
        <p:nvSpPr>
          <p:cNvPr id="21" name="Text Box 51"/>
          <p:cNvSpPr txBox="1">
            <a:spLocks noChangeArrowheads="1"/>
          </p:cNvSpPr>
          <p:nvPr/>
        </p:nvSpPr>
        <p:spPr bwMode="auto">
          <a:xfrm>
            <a:off x="5343525" y="35099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Jump</a:t>
            </a:r>
          </a:p>
        </p:txBody>
      </p:sp>
      <p:sp>
        <p:nvSpPr>
          <p:cNvPr id="22" name="Text Box 52"/>
          <p:cNvSpPr txBox="1">
            <a:spLocks noChangeArrowheads="1"/>
          </p:cNvSpPr>
          <p:nvPr/>
        </p:nvSpPr>
        <p:spPr bwMode="auto">
          <a:xfrm>
            <a:off x="66389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r</a:t>
            </a:r>
          </a:p>
        </p:txBody>
      </p:sp>
      <p:sp>
        <p:nvSpPr>
          <p:cNvPr id="23" name="Line 53"/>
          <p:cNvSpPr>
            <a:spLocks noChangeShapeType="1"/>
          </p:cNvSpPr>
          <p:nvPr/>
        </p:nvSpPr>
        <p:spPr bwMode="auto">
          <a:xfrm>
            <a:off x="6562725" y="2259013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87" name="Text Box 56"/>
          <p:cNvSpPr txBox="1">
            <a:spLocks noChangeArrowheads="1"/>
          </p:cNvSpPr>
          <p:nvPr/>
        </p:nvSpPr>
        <p:spPr bwMode="auto">
          <a:xfrm>
            <a:off x="2662238" y="1682750"/>
            <a:ext cx="193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br.cond TARGET</a:t>
            </a: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7232650" y="1644650"/>
            <a:ext cx="168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R1 = MEM[R2]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R1</a:t>
            </a:r>
          </a:p>
        </p:txBody>
      </p:sp>
    </p:spTree>
    <p:extLst>
      <p:ext uri="{BB962C8B-B14F-4D97-AF65-F5344CB8AC3E}">
        <p14:creationId xmlns:p14="http://schemas.microsoft.com/office/powerpoint/2010/main" val="22639565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2" grpId="0" animBg="1"/>
      <p:bldP spid="23" grpId="0" animBg="1"/>
      <p:bldP spid="25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No direction prediction needed</a:t>
            </a:r>
          </a:p>
          <a:p>
            <a:r>
              <a:rPr lang="en-US" altLang="en-US" sz="2200">
                <a:ea typeface="ＭＳ Ｐゴシック" charset="-128"/>
              </a:rPr>
              <a:t>Idea 1: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Predict the last resolved target as the next fetch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Simple: Use the BTB to store the target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Inaccurate: 50% accuracy (empirical). Many indirect branches switch between different targets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 2: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Use history based target prediction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E.g., Index the BTB with GHR XORed with Indirect Branch PC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Chang et al.,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solidFill>
                  <a:srgbClr val="FF0000"/>
                </a:solidFill>
                <a:ea typeface="ＭＳ Ｐゴシック" charset="-128"/>
              </a:rPr>
              <a:t>Target Prediction for Indirect Jumps</a:t>
            </a:r>
            <a:r>
              <a:rPr lang="en-US" altLang="ja-JP" sz="200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ISCA 1997.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More accurate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An indirect branch maps to (too) many entries in BTB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Conflict misses with other branches (direct or indirect)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-- Inefficient use of space if branch has few target addresses</a:t>
            </a:r>
          </a:p>
        </p:txBody>
      </p:sp>
      <p:sp>
        <p:nvSpPr>
          <p:cNvPr id="2826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B32891-3C30-384B-B5D3-E0854BE5387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3319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Intel Pentium M Indirect Branch Predictor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2570702739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Issues in Branch Prediction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Need to identify a branch before it is fetched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do we do this?</a:t>
            </a:r>
          </a:p>
          <a:p>
            <a:pPr lvl="1"/>
            <a:r>
              <a:rPr lang="en-US" altLang="en-US">
                <a:ea typeface="ＭＳ Ｐゴシック" charset="-128"/>
              </a:rPr>
              <a:t>BTB hit </a:t>
            </a:r>
            <a:r>
              <a:rPr lang="en-US" altLang="en-US">
                <a:ea typeface="ＭＳ Ｐゴシック" charset="-128"/>
                <a:sym typeface="Wingdings" charset="2"/>
              </a:rPr>
              <a:t> indicates that the fetched instruction is a branch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BTB entry contains the </a:t>
            </a:r>
            <a:r>
              <a:rPr lang="ja-JP" altLang="en-US">
                <a:ea typeface="ＭＳ Ｐゴシック" charset="-128"/>
                <a:sym typeface="Wingdings" charset="2"/>
              </a:rPr>
              <a:t>“</a:t>
            </a:r>
            <a:r>
              <a:rPr lang="en-US" altLang="ja-JP">
                <a:ea typeface="ＭＳ Ｐゴシック" charset="-128"/>
                <a:sym typeface="Wingdings" charset="2"/>
              </a:rPr>
              <a:t>type</a:t>
            </a:r>
            <a:r>
              <a:rPr lang="ja-JP" altLang="en-US">
                <a:ea typeface="ＭＳ Ｐゴシック" charset="-128"/>
                <a:sym typeface="Wingdings" charset="2"/>
              </a:rPr>
              <a:t>”</a:t>
            </a:r>
            <a:r>
              <a:rPr lang="en-US" altLang="ja-JP">
                <a:ea typeface="ＭＳ Ｐゴシック" charset="-128"/>
                <a:sym typeface="Wingdings" charset="2"/>
              </a:rPr>
              <a:t> of the branch</a:t>
            </a:r>
          </a:p>
          <a:p>
            <a:pPr lvl="1"/>
            <a:r>
              <a:rPr lang="en-US" altLang="en-US">
                <a:ea typeface="ＭＳ Ｐゴシック" charset="-128"/>
              </a:rPr>
              <a:t>Pre-decoded “branch type” information stored in the instruction cache identifies type of branch</a:t>
            </a:r>
            <a:endParaRPr lang="en-US" altLang="ja-JP">
              <a:ea typeface="ＭＳ Ｐゴシック" charset="-128"/>
              <a:sym typeface="Wingdings" charset="2"/>
            </a:endParaRPr>
          </a:p>
          <a:p>
            <a:pPr lvl="2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What if no BTB?</a:t>
            </a:r>
          </a:p>
          <a:p>
            <a:pPr lvl="1"/>
            <a:r>
              <a:rPr lang="en-US" altLang="en-US">
                <a:ea typeface="ＭＳ Ｐゴシック" charset="-128"/>
              </a:rPr>
              <a:t>Bubble in the pipeline until target address is computed</a:t>
            </a:r>
          </a:p>
          <a:p>
            <a:pPr lvl="1"/>
            <a:r>
              <a:rPr lang="en-US" altLang="en-US">
                <a:ea typeface="ＭＳ Ｐゴシック" charset="-128"/>
              </a:rPr>
              <a:t>E.g., IBM POWER4</a:t>
            </a: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25F4C4-FA77-9F40-9CD6-593E4A9CEBA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974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Importance of The Branch Problem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877888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sz="2000" dirty="0"/>
              <a:t>Assume N = 20 (20 pipe stages), W = 5 (5 wide fetch)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/>
              <a:t>Assume: </a:t>
            </a:r>
            <a:r>
              <a:rPr lang="en-US" sz="2000" dirty="0">
                <a:ea typeface="ＭＳ Ｐゴシック" charset="0"/>
              </a:rPr>
              <a:t>1 out of 5 instructions is a branch 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>
                <a:ea typeface="ＭＳ Ｐゴシック" charset="0"/>
              </a:rPr>
              <a:t>Assume: Each 5 instruction-block ends with a branch</a:t>
            </a:r>
            <a:endParaRPr lang="en-US" sz="2000" dirty="0"/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sz="2200" dirty="0"/>
              <a:t>How long does it take to fetch 500 instructions?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100% accuracy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100 cycles </a:t>
            </a:r>
            <a:r>
              <a:rPr lang="en-US" sz="1600" dirty="0">
                <a:ea typeface="ＭＳ Ｐゴシック" charset="0"/>
              </a:rPr>
              <a:t>(all instructions fetched on the correct path)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No wasted work; IPC = 500/100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99%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120 cycles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20% extra instructions fetched; IPC = 500/120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 cycles 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200% extra instructions fetched; IPC = 500/300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60%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40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900 cycles 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800% extra instructions fetched; IPC = 500/900</a:t>
            </a:r>
            <a:endParaRPr lang="en-US" sz="16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8F4E91-9078-3E40-9008-103B1859A48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1167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Latency of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Latency: </a:t>
            </a:r>
            <a:r>
              <a:rPr lang="en-US" altLang="en-US">
                <a:ea typeface="ＭＳ Ｐゴシック" charset="-128"/>
              </a:rPr>
              <a:t>Prediction is latency critical</a:t>
            </a:r>
          </a:p>
          <a:p>
            <a:pPr lvl="1"/>
            <a:r>
              <a:rPr lang="en-US" altLang="en-US">
                <a:ea typeface="ＭＳ Ｐゴシック" charset="-128"/>
              </a:rPr>
              <a:t>Need to generate next fetch address for the next cycle</a:t>
            </a:r>
          </a:p>
          <a:p>
            <a:pPr lvl="1"/>
            <a:r>
              <a:rPr lang="en-US" altLang="en-US">
                <a:ea typeface="ＭＳ Ｐゴシック" charset="-128"/>
              </a:rPr>
              <a:t>Bigger, more complex predictors are more accurate but slower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8C7D12-4409-244C-BEAA-A2997685730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Line 20"/>
          <p:cNvSpPr>
            <a:spLocks noChangeShapeType="1"/>
          </p:cNvSpPr>
          <p:nvPr/>
        </p:nvSpPr>
        <p:spPr bwMode="auto">
          <a:xfrm>
            <a:off x="4973638" y="290195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>
            <a:off x="4973638" y="2901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 flipV="1">
            <a:off x="4973638" y="4044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>
            <a:off x="5354638" y="320675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>
            <a:off x="4287838" y="39036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>
            <a:off x="4287838" y="30273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2700338" y="2843213"/>
            <a:ext cx="14446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auto">
          <a:xfrm>
            <a:off x="5354638" y="358775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6275388" y="3189288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4" name="Line 26"/>
          <p:cNvSpPr>
            <a:spLocks noChangeShapeType="1"/>
          </p:cNvSpPr>
          <p:nvPr/>
        </p:nvSpPr>
        <p:spPr bwMode="auto">
          <a:xfrm>
            <a:off x="4287838" y="32845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Line 26"/>
          <p:cNvSpPr>
            <a:spLocks noChangeShapeType="1"/>
          </p:cNvSpPr>
          <p:nvPr/>
        </p:nvSpPr>
        <p:spPr bwMode="auto">
          <a:xfrm>
            <a:off x="4287838" y="35861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2949575" y="3171825"/>
            <a:ext cx="1165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BTB target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1363663" y="3436938"/>
            <a:ext cx="27511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 Address Stack target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1089025" y="3733800"/>
            <a:ext cx="302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Branch Predictor target</a:t>
            </a: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>
            <a:off x="4297363" y="41973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1089025" y="4044950"/>
            <a:ext cx="2944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Resolved target from Backend</a:t>
            </a:r>
          </a:p>
        </p:txBody>
      </p:sp>
      <p:cxnSp>
        <p:nvCxnSpPr>
          <p:cNvPr id="66581" name="Straight Arrow Connector 21"/>
          <p:cNvCxnSpPr>
            <a:cxnSpLocks noChangeShapeType="1"/>
          </p:cNvCxnSpPr>
          <p:nvPr/>
        </p:nvCxnSpPr>
        <p:spPr bwMode="auto">
          <a:xfrm rot="5400000" flipH="1" flipV="1">
            <a:off x="4797425" y="4530725"/>
            <a:ext cx="801688" cy="26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582" name="TextBox 22"/>
          <p:cNvSpPr txBox="1">
            <a:spLocks noChangeArrowheads="1"/>
          </p:cNvSpPr>
          <p:nvPr/>
        </p:nvSpPr>
        <p:spPr bwMode="auto">
          <a:xfrm>
            <a:off x="4911725" y="5008563"/>
            <a:ext cx="568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534508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/>
      <p:bldP spid="665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Branch Prediction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50178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765904-DAA5-9D4F-99B0-29CBB20DB08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486481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598" name="Text Box 214"/>
          <p:cNvSpPr txBox="1">
            <a:spLocks noChangeArrowheads="1"/>
          </p:cNvSpPr>
          <p:nvPr/>
        </p:nvSpPr>
        <p:spPr bwMode="auto">
          <a:xfrm>
            <a:off x="3230563" y="166370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99" name="Text Box 215"/>
          <p:cNvSpPr txBox="1">
            <a:spLocks noChangeArrowheads="1"/>
          </p:cNvSpPr>
          <p:nvPr/>
        </p:nvSpPr>
        <p:spPr bwMode="auto">
          <a:xfrm>
            <a:off x="3230563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0" name="Text Box 216"/>
          <p:cNvSpPr txBox="1">
            <a:spLocks noChangeArrowheads="1"/>
          </p:cNvSpPr>
          <p:nvPr/>
        </p:nvSpPr>
        <p:spPr bwMode="auto">
          <a:xfrm>
            <a:off x="3227388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1" name="Text Box 217"/>
          <p:cNvSpPr txBox="1">
            <a:spLocks noChangeArrowheads="1"/>
          </p:cNvSpPr>
          <p:nvPr/>
        </p:nvSpPr>
        <p:spPr bwMode="auto">
          <a:xfrm>
            <a:off x="3227388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2" name="Text Box 218"/>
          <p:cNvSpPr txBox="1">
            <a:spLocks noChangeArrowheads="1"/>
          </p:cNvSpPr>
          <p:nvPr/>
        </p:nvSpPr>
        <p:spPr bwMode="auto">
          <a:xfrm>
            <a:off x="3227388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0x0008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06" name="Rectangle 66"/>
          <p:cNvSpPr>
            <a:spLocks noChangeArrowheads="1"/>
          </p:cNvSpPr>
          <p:nvPr/>
        </p:nvSpPr>
        <p:spPr bwMode="auto">
          <a:xfrm>
            <a:off x="6030913" y="38131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2" name="Rectangle 98"/>
          <p:cNvSpPr>
            <a:spLocks noChangeArrowheads="1"/>
          </p:cNvSpPr>
          <p:nvPr/>
        </p:nvSpPr>
        <p:spPr bwMode="auto">
          <a:xfrm>
            <a:off x="6030913" y="392906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4" name="Rectangle 100"/>
          <p:cNvSpPr>
            <a:spLocks noChangeArrowheads="1"/>
          </p:cNvSpPr>
          <p:nvPr/>
        </p:nvSpPr>
        <p:spPr bwMode="auto">
          <a:xfrm>
            <a:off x="6030913" y="4043363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3" name="Rectangle 109"/>
          <p:cNvSpPr>
            <a:spLocks noChangeArrowheads="1"/>
          </p:cNvSpPr>
          <p:nvPr/>
        </p:nvSpPr>
        <p:spPr bwMode="auto">
          <a:xfrm>
            <a:off x="6030913" y="41592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6" name="Rectangle 122"/>
          <p:cNvSpPr>
            <a:spLocks noChangeArrowheads="1"/>
          </p:cNvSpPr>
          <p:nvPr/>
        </p:nvSpPr>
        <p:spPr bwMode="auto">
          <a:xfrm>
            <a:off x="6030913" y="42735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0" name="Rectangle 126"/>
          <p:cNvSpPr>
            <a:spLocks noChangeArrowheads="1"/>
          </p:cNvSpPr>
          <p:nvPr/>
        </p:nvSpPr>
        <p:spPr bwMode="auto">
          <a:xfrm>
            <a:off x="6030913" y="43878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4" name="Rectangle 130"/>
          <p:cNvSpPr>
            <a:spLocks noChangeArrowheads="1"/>
          </p:cNvSpPr>
          <p:nvPr/>
        </p:nvSpPr>
        <p:spPr bwMode="auto">
          <a:xfrm>
            <a:off x="6030913" y="4619625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5" name="Rectangle 131"/>
          <p:cNvSpPr>
            <a:spLocks noChangeArrowheads="1"/>
          </p:cNvSpPr>
          <p:nvPr/>
        </p:nvSpPr>
        <p:spPr bwMode="auto">
          <a:xfrm>
            <a:off x="6030913" y="4503738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4" name="Rectangle 140"/>
          <p:cNvSpPr>
            <a:spLocks noChangeArrowheads="1"/>
          </p:cNvSpPr>
          <p:nvPr/>
        </p:nvSpPr>
        <p:spPr bwMode="auto">
          <a:xfrm>
            <a:off x="6030913" y="4735513"/>
            <a:ext cx="922337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5" name="Rectangle 37"/>
          <p:cNvSpPr>
            <a:spLocks noChangeArrowheads="1"/>
          </p:cNvSpPr>
          <p:nvPr/>
        </p:nvSpPr>
        <p:spPr bwMode="auto">
          <a:xfrm>
            <a:off x="846138" y="3427413"/>
            <a:ext cx="1958975" cy="460375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6" name="Rectangle 2"/>
          <p:cNvSpPr>
            <a:spLocks noChangeArrowheads="1"/>
          </p:cNvSpPr>
          <p:nvPr/>
        </p:nvSpPr>
        <p:spPr bwMode="auto">
          <a:xfrm>
            <a:off x="846138" y="2967038"/>
            <a:ext cx="1958975" cy="46037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7" name="Rectangle 14"/>
          <p:cNvSpPr>
            <a:spLocks noChangeArrowheads="1"/>
          </p:cNvSpPr>
          <p:nvPr/>
        </p:nvSpPr>
        <p:spPr bwMode="auto">
          <a:xfrm>
            <a:off x="3265488" y="2044700"/>
            <a:ext cx="695325" cy="612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8" name="Rectangle 15"/>
          <p:cNvSpPr>
            <a:spLocks noChangeArrowheads="1"/>
          </p:cNvSpPr>
          <p:nvPr/>
        </p:nvSpPr>
        <p:spPr bwMode="auto">
          <a:xfrm>
            <a:off x="4327525" y="2006600"/>
            <a:ext cx="614363" cy="652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9" name="Rectangle 16"/>
          <p:cNvSpPr>
            <a:spLocks noChangeArrowheads="1"/>
          </p:cNvSpPr>
          <p:nvPr/>
        </p:nvSpPr>
        <p:spPr bwMode="auto">
          <a:xfrm>
            <a:off x="5340350" y="2006600"/>
            <a:ext cx="422275" cy="652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0" name="Rectangle 18"/>
          <p:cNvSpPr>
            <a:spLocks noChangeArrowheads="1"/>
          </p:cNvSpPr>
          <p:nvPr/>
        </p:nvSpPr>
        <p:spPr bwMode="auto">
          <a:xfrm>
            <a:off x="3265488" y="1700213"/>
            <a:ext cx="690562" cy="230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1" name="Line 20"/>
          <p:cNvSpPr>
            <a:spLocks noChangeShapeType="1"/>
          </p:cNvSpPr>
          <p:nvPr/>
        </p:nvSpPr>
        <p:spPr bwMode="auto">
          <a:xfrm>
            <a:off x="3611563" y="19304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2" name="Line 21"/>
          <p:cNvSpPr>
            <a:spLocks noChangeShapeType="1"/>
          </p:cNvSpPr>
          <p:nvPr/>
        </p:nvSpPr>
        <p:spPr bwMode="auto">
          <a:xfrm>
            <a:off x="3956050" y="2352675"/>
            <a:ext cx="3857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3" name="Rectangle 26"/>
          <p:cNvSpPr>
            <a:spLocks noChangeArrowheads="1"/>
          </p:cNvSpPr>
          <p:nvPr/>
        </p:nvSpPr>
        <p:spPr bwMode="auto">
          <a:xfrm>
            <a:off x="7221538" y="2008188"/>
            <a:ext cx="344487" cy="652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4" name="Line 27"/>
          <p:cNvSpPr>
            <a:spLocks noChangeShapeType="1"/>
          </p:cNvSpPr>
          <p:nvPr/>
        </p:nvSpPr>
        <p:spPr bwMode="auto">
          <a:xfrm>
            <a:off x="7569200" y="2314575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5" name="Line 28"/>
          <p:cNvSpPr>
            <a:spLocks noChangeShapeType="1"/>
          </p:cNvSpPr>
          <p:nvPr/>
        </p:nvSpPr>
        <p:spPr bwMode="auto">
          <a:xfrm flipV="1">
            <a:off x="7683500" y="1470025"/>
            <a:ext cx="0" cy="84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6" name="Line 29"/>
          <p:cNvSpPr>
            <a:spLocks noChangeShapeType="1"/>
          </p:cNvSpPr>
          <p:nvPr/>
        </p:nvSpPr>
        <p:spPr bwMode="auto">
          <a:xfrm flipH="1">
            <a:off x="5532438" y="1470025"/>
            <a:ext cx="21510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7" name="Line 30"/>
          <p:cNvSpPr>
            <a:spLocks noChangeShapeType="1"/>
          </p:cNvSpPr>
          <p:nvPr/>
        </p:nvSpPr>
        <p:spPr bwMode="auto">
          <a:xfrm>
            <a:off x="5532438" y="1470025"/>
            <a:ext cx="0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8" name="Text Box 31"/>
          <p:cNvSpPr txBox="1">
            <a:spLocks noChangeArrowheads="1"/>
          </p:cNvSpPr>
          <p:nvPr/>
        </p:nvSpPr>
        <p:spPr bwMode="auto">
          <a:xfrm>
            <a:off x="3390900" y="2160588"/>
            <a:ext cx="450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I-$</a:t>
            </a:r>
          </a:p>
        </p:txBody>
      </p:sp>
      <p:sp>
        <p:nvSpPr>
          <p:cNvPr id="51229" name="Text Box 33"/>
          <p:cNvSpPr txBox="1">
            <a:spLocks noChangeArrowheads="1"/>
          </p:cNvSpPr>
          <p:nvPr/>
        </p:nvSpPr>
        <p:spPr bwMode="auto">
          <a:xfrm>
            <a:off x="5311775" y="2160588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RF</a:t>
            </a:r>
          </a:p>
        </p:txBody>
      </p:sp>
      <p:sp>
        <p:nvSpPr>
          <p:cNvPr id="51230" name="Rectangle 34"/>
          <p:cNvSpPr>
            <a:spLocks noChangeArrowheads="1"/>
          </p:cNvSpPr>
          <p:nvPr/>
        </p:nvSpPr>
        <p:spPr bwMode="auto">
          <a:xfrm>
            <a:off x="846138" y="2506663"/>
            <a:ext cx="19589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31" name="Text Box 35"/>
          <p:cNvSpPr txBox="1">
            <a:spLocks noChangeArrowheads="1"/>
          </p:cNvSpPr>
          <p:nvPr/>
        </p:nvSpPr>
        <p:spPr bwMode="auto">
          <a:xfrm>
            <a:off x="866775" y="2544763"/>
            <a:ext cx="1911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R1, MEM[R0]</a:t>
            </a:r>
          </a:p>
        </p:txBody>
      </p:sp>
      <p:sp>
        <p:nvSpPr>
          <p:cNvPr id="51232" name="Text Box 36"/>
          <p:cNvSpPr txBox="1">
            <a:spLocks noChangeArrowheads="1"/>
          </p:cNvSpPr>
          <p:nvPr/>
        </p:nvSpPr>
        <p:spPr bwMode="auto">
          <a:xfrm>
            <a:off x="866775" y="30051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R2, R2, #1</a:t>
            </a:r>
          </a:p>
        </p:txBody>
      </p:sp>
      <p:sp>
        <p:nvSpPr>
          <p:cNvPr id="51233" name="Text Box 39"/>
          <p:cNvSpPr txBox="1">
            <a:spLocks noChangeArrowheads="1"/>
          </p:cNvSpPr>
          <p:nvPr/>
        </p:nvSpPr>
        <p:spPr bwMode="auto">
          <a:xfrm>
            <a:off x="117475" y="248126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0x0001</a:t>
            </a:r>
          </a:p>
        </p:txBody>
      </p:sp>
      <p:sp>
        <p:nvSpPr>
          <p:cNvPr id="51234" name="Text Box 38"/>
          <p:cNvSpPr txBox="1">
            <a:spLocks noChangeArrowheads="1"/>
          </p:cNvSpPr>
          <p:nvPr/>
        </p:nvSpPr>
        <p:spPr bwMode="auto">
          <a:xfrm>
            <a:off x="866775" y="3465513"/>
            <a:ext cx="1824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ZERO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0x0001</a:t>
            </a:r>
          </a:p>
        </p:txBody>
      </p:sp>
      <p:sp>
        <p:nvSpPr>
          <p:cNvPr id="51235" name="Text Box 40"/>
          <p:cNvSpPr txBox="1">
            <a:spLocks noChangeArrowheads="1"/>
          </p:cNvSpPr>
          <p:nvPr/>
        </p:nvSpPr>
        <p:spPr bwMode="auto">
          <a:xfrm>
            <a:off x="117475" y="29035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0x0002</a:t>
            </a:r>
          </a:p>
        </p:txBody>
      </p:sp>
      <p:sp>
        <p:nvSpPr>
          <p:cNvPr id="51236" name="Text Box 41"/>
          <p:cNvSpPr txBox="1">
            <a:spLocks noChangeArrowheads="1"/>
          </p:cNvSpPr>
          <p:nvPr/>
        </p:nvSpPr>
        <p:spPr bwMode="auto">
          <a:xfrm>
            <a:off x="117475" y="33639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0x0003</a:t>
            </a:r>
          </a:p>
        </p:txBody>
      </p:sp>
      <p:sp>
        <p:nvSpPr>
          <p:cNvPr id="51237" name="Line 42"/>
          <p:cNvSpPr>
            <a:spLocks noChangeShapeType="1"/>
          </p:cNvSpPr>
          <p:nvPr/>
        </p:nvSpPr>
        <p:spPr bwMode="auto">
          <a:xfrm>
            <a:off x="4956175" y="2354263"/>
            <a:ext cx="384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38" name="Rectangle 62"/>
          <p:cNvSpPr>
            <a:spLocks noChangeArrowheads="1"/>
          </p:cNvSpPr>
          <p:nvPr/>
        </p:nvSpPr>
        <p:spPr bwMode="auto">
          <a:xfrm>
            <a:off x="3265488" y="3467100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39" name="Rectangle 63"/>
          <p:cNvSpPr>
            <a:spLocks noChangeArrowheads="1"/>
          </p:cNvSpPr>
          <p:nvPr/>
        </p:nvSpPr>
        <p:spPr bwMode="auto">
          <a:xfrm>
            <a:off x="4187825" y="3582988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0" name="Rectangle 64"/>
          <p:cNvSpPr>
            <a:spLocks noChangeArrowheads="1"/>
          </p:cNvSpPr>
          <p:nvPr/>
        </p:nvSpPr>
        <p:spPr bwMode="auto">
          <a:xfrm>
            <a:off x="3265488" y="3582988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1" name="Rectangle 68"/>
          <p:cNvSpPr>
            <a:spLocks noChangeArrowheads="1"/>
          </p:cNvSpPr>
          <p:nvPr/>
        </p:nvSpPr>
        <p:spPr bwMode="auto">
          <a:xfrm>
            <a:off x="4187825" y="36988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2" name="Rectangle 72"/>
          <p:cNvSpPr>
            <a:spLocks noChangeArrowheads="1"/>
          </p:cNvSpPr>
          <p:nvPr/>
        </p:nvSpPr>
        <p:spPr bwMode="auto">
          <a:xfrm>
            <a:off x="3265488" y="3697288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3" name="Rectangle 73"/>
          <p:cNvSpPr>
            <a:spLocks noChangeArrowheads="1"/>
          </p:cNvSpPr>
          <p:nvPr/>
        </p:nvSpPr>
        <p:spPr bwMode="auto">
          <a:xfrm>
            <a:off x="4187825" y="381317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4" name="Text Box 85"/>
          <p:cNvSpPr txBox="1">
            <a:spLocks noChangeArrowheads="1"/>
          </p:cNvSpPr>
          <p:nvPr/>
        </p:nvSpPr>
        <p:spPr bwMode="auto">
          <a:xfrm>
            <a:off x="4289425" y="2162175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DEC</a:t>
            </a:r>
          </a:p>
        </p:txBody>
      </p:sp>
      <p:sp>
        <p:nvSpPr>
          <p:cNvPr id="272472" name="Rectangle 88"/>
          <p:cNvSpPr>
            <a:spLocks noChangeArrowheads="1"/>
          </p:cNvSpPr>
          <p:nvPr/>
        </p:nvSpPr>
        <p:spPr bwMode="auto">
          <a:xfrm>
            <a:off x="3265488" y="3813175"/>
            <a:ext cx="922337" cy="11588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6" name="Rectangle 89"/>
          <p:cNvSpPr>
            <a:spLocks noChangeArrowheads="1"/>
          </p:cNvSpPr>
          <p:nvPr/>
        </p:nvSpPr>
        <p:spPr bwMode="auto">
          <a:xfrm>
            <a:off x="846138" y="3889375"/>
            <a:ext cx="1958975" cy="46037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7" name="Text Box 90"/>
          <p:cNvSpPr txBox="1">
            <a:spLocks noChangeArrowheads="1"/>
          </p:cNvSpPr>
          <p:nvPr/>
        </p:nvSpPr>
        <p:spPr bwMode="auto">
          <a:xfrm>
            <a:off x="866775" y="39449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R3, R2, #1</a:t>
            </a:r>
          </a:p>
        </p:txBody>
      </p:sp>
      <p:sp>
        <p:nvSpPr>
          <p:cNvPr id="51248" name="Text Box 91"/>
          <p:cNvSpPr txBox="1">
            <a:spLocks noChangeArrowheads="1"/>
          </p:cNvSpPr>
          <p:nvPr/>
        </p:nvSpPr>
        <p:spPr bwMode="auto">
          <a:xfrm>
            <a:off x="117475" y="3825875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</a:p>
        </p:txBody>
      </p:sp>
      <p:sp>
        <p:nvSpPr>
          <p:cNvPr id="272479" name="Rectangle 95"/>
          <p:cNvSpPr>
            <a:spLocks noChangeArrowheads="1"/>
          </p:cNvSpPr>
          <p:nvPr/>
        </p:nvSpPr>
        <p:spPr bwMode="auto">
          <a:xfrm>
            <a:off x="3265488" y="3929063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0" name="Rectangle 96"/>
          <p:cNvSpPr>
            <a:spLocks noChangeArrowheads="1"/>
          </p:cNvSpPr>
          <p:nvPr/>
        </p:nvSpPr>
        <p:spPr bwMode="auto">
          <a:xfrm>
            <a:off x="4187825" y="39290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3" name="Rectangle 99"/>
          <p:cNvSpPr>
            <a:spLocks noChangeArrowheads="1"/>
          </p:cNvSpPr>
          <p:nvPr/>
        </p:nvSpPr>
        <p:spPr bwMode="auto">
          <a:xfrm>
            <a:off x="6953250" y="3929063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5" name="Rectangle 101"/>
          <p:cNvSpPr>
            <a:spLocks noChangeArrowheads="1"/>
          </p:cNvSpPr>
          <p:nvPr/>
        </p:nvSpPr>
        <p:spPr bwMode="auto">
          <a:xfrm>
            <a:off x="6953250" y="4043363"/>
            <a:ext cx="922338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6" name="Rectangle 102"/>
          <p:cNvSpPr>
            <a:spLocks noChangeArrowheads="1"/>
          </p:cNvSpPr>
          <p:nvPr/>
        </p:nvSpPr>
        <p:spPr bwMode="auto">
          <a:xfrm>
            <a:off x="6953250" y="4159250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7" name="Rectangle 103"/>
          <p:cNvSpPr>
            <a:spLocks noChangeArrowheads="1"/>
          </p:cNvSpPr>
          <p:nvPr/>
        </p:nvSpPr>
        <p:spPr bwMode="auto">
          <a:xfrm>
            <a:off x="3265488" y="4043363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8" name="Rectangle 104"/>
          <p:cNvSpPr>
            <a:spLocks noChangeArrowheads="1"/>
          </p:cNvSpPr>
          <p:nvPr/>
        </p:nvSpPr>
        <p:spPr bwMode="auto">
          <a:xfrm>
            <a:off x="4187825" y="40433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9" name="Rectangle 105"/>
          <p:cNvSpPr>
            <a:spLocks noChangeArrowheads="1"/>
          </p:cNvSpPr>
          <p:nvPr/>
        </p:nvSpPr>
        <p:spPr bwMode="auto">
          <a:xfrm>
            <a:off x="3265488" y="4157663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0" name="Rectangle 106"/>
          <p:cNvSpPr>
            <a:spLocks noChangeArrowheads="1"/>
          </p:cNvSpPr>
          <p:nvPr/>
        </p:nvSpPr>
        <p:spPr bwMode="auto">
          <a:xfrm>
            <a:off x="4187825" y="42735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4" name="Rectangle 110"/>
          <p:cNvSpPr>
            <a:spLocks noChangeArrowheads="1"/>
          </p:cNvSpPr>
          <p:nvPr/>
        </p:nvSpPr>
        <p:spPr bwMode="auto">
          <a:xfrm>
            <a:off x="3265488" y="4273550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59" name="Rectangle 111"/>
          <p:cNvSpPr>
            <a:spLocks noChangeArrowheads="1"/>
          </p:cNvSpPr>
          <p:nvPr/>
        </p:nvSpPr>
        <p:spPr bwMode="auto">
          <a:xfrm>
            <a:off x="846138" y="4811713"/>
            <a:ext cx="1958975" cy="46037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60" name="Text Box 112"/>
          <p:cNvSpPr txBox="1">
            <a:spLocks noChangeArrowheads="1"/>
          </p:cNvSpPr>
          <p:nvPr/>
        </p:nvSpPr>
        <p:spPr bwMode="auto">
          <a:xfrm>
            <a:off x="866775" y="4867275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MEM[R2]</a:t>
            </a:r>
          </a:p>
        </p:txBody>
      </p:sp>
      <p:sp>
        <p:nvSpPr>
          <p:cNvPr id="51261" name="Rectangle 113"/>
          <p:cNvSpPr>
            <a:spLocks noChangeArrowheads="1"/>
          </p:cNvSpPr>
          <p:nvPr/>
        </p:nvSpPr>
        <p:spPr bwMode="auto">
          <a:xfrm>
            <a:off x="846138" y="4351338"/>
            <a:ext cx="1958975" cy="4603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62" name="Text Box 114"/>
          <p:cNvSpPr txBox="1">
            <a:spLocks noChangeArrowheads="1"/>
          </p:cNvSpPr>
          <p:nvPr/>
        </p:nvSpPr>
        <p:spPr bwMode="auto">
          <a:xfrm>
            <a:off x="866775" y="4406900"/>
            <a:ext cx="1860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MUL R1, R2, R3</a:t>
            </a:r>
          </a:p>
        </p:txBody>
      </p:sp>
      <p:sp>
        <p:nvSpPr>
          <p:cNvPr id="51263" name="Text Box 115"/>
          <p:cNvSpPr txBox="1">
            <a:spLocks noChangeArrowheads="1"/>
          </p:cNvSpPr>
          <p:nvPr/>
        </p:nvSpPr>
        <p:spPr bwMode="auto">
          <a:xfrm>
            <a:off x="117475" y="43037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</a:p>
        </p:txBody>
      </p:sp>
      <p:sp>
        <p:nvSpPr>
          <p:cNvPr id="51264" name="Text Box 116"/>
          <p:cNvSpPr txBox="1">
            <a:spLocks noChangeArrowheads="1"/>
          </p:cNvSpPr>
          <p:nvPr/>
        </p:nvSpPr>
        <p:spPr bwMode="auto">
          <a:xfrm>
            <a:off x="117475" y="47640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</a:p>
        </p:txBody>
      </p:sp>
      <p:sp>
        <p:nvSpPr>
          <p:cNvPr id="51265" name="Rectangle 117"/>
          <p:cNvSpPr>
            <a:spLocks noChangeArrowheads="1"/>
          </p:cNvSpPr>
          <p:nvPr/>
        </p:nvSpPr>
        <p:spPr bwMode="auto">
          <a:xfrm>
            <a:off x="846138" y="5272088"/>
            <a:ext cx="1958975" cy="4603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66" name="Text Box 118"/>
          <p:cNvSpPr txBox="1">
            <a:spLocks noChangeArrowheads="1"/>
          </p:cNvSpPr>
          <p:nvPr/>
        </p:nvSpPr>
        <p:spPr bwMode="auto">
          <a:xfrm>
            <a:off x="846138" y="5327650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R0, MEM[R2]</a:t>
            </a:r>
          </a:p>
        </p:txBody>
      </p:sp>
      <p:sp>
        <p:nvSpPr>
          <p:cNvPr id="51267" name="Text Box 119"/>
          <p:cNvSpPr txBox="1">
            <a:spLocks noChangeArrowheads="1"/>
          </p:cNvSpPr>
          <p:nvPr/>
        </p:nvSpPr>
        <p:spPr bwMode="auto">
          <a:xfrm>
            <a:off x="117475" y="52339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</a:p>
        </p:txBody>
      </p:sp>
      <p:sp>
        <p:nvSpPr>
          <p:cNvPr id="272504" name="Rectangle 120"/>
          <p:cNvSpPr>
            <a:spLocks noChangeArrowheads="1"/>
          </p:cNvSpPr>
          <p:nvPr/>
        </p:nvSpPr>
        <p:spPr bwMode="auto">
          <a:xfrm>
            <a:off x="4187825" y="41576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7" name="Rectangle 123"/>
          <p:cNvSpPr>
            <a:spLocks noChangeArrowheads="1"/>
          </p:cNvSpPr>
          <p:nvPr/>
        </p:nvSpPr>
        <p:spPr bwMode="auto">
          <a:xfrm>
            <a:off x="6953250" y="42735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1" name="Rectangle 127"/>
          <p:cNvSpPr>
            <a:spLocks noChangeArrowheads="1"/>
          </p:cNvSpPr>
          <p:nvPr/>
        </p:nvSpPr>
        <p:spPr bwMode="auto">
          <a:xfrm>
            <a:off x="6953250" y="43878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2" name="Rectangle 128"/>
          <p:cNvSpPr>
            <a:spLocks noChangeArrowheads="1"/>
          </p:cNvSpPr>
          <p:nvPr/>
        </p:nvSpPr>
        <p:spPr bwMode="auto">
          <a:xfrm>
            <a:off x="4187825" y="4389438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6" name="Rectangle 132"/>
          <p:cNvSpPr>
            <a:spLocks noChangeArrowheads="1"/>
          </p:cNvSpPr>
          <p:nvPr/>
        </p:nvSpPr>
        <p:spPr bwMode="auto">
          <a:xfrm>
            <a:off x="6953250" y="4503738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7" name="Rectangle 133"/>
          <p:cNvSpPr>
            <a:spLocks noChangeArrowheads="1"/>
          </p:cNvSpPr>
          <p:nvPr/>
        </p:nvSpPr>
        <p:spPr bwMode="auto">
          <a:xfrm>
            <a:off x="6953250" y="4619625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8" name="Rectangle 134"/>
          <p:cNvSpPr>
            <a:spLocks noChangeArrowheads="1"/>
          </p:cNvSpPr>
          <p:nvPr/>
        </p:nvSpPr>
        <p:spPr bwMode="auto">
          <a:xfrm>
            <a:off x="6953250" y="4735513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9" name="Rectangle 135"/>
          <p:cNvSpPr>
            <a:spLocks noChangeArrowheads="1"/>
          </p:cNvSpPr>
          <p:nvPr/>
        </p:nvSpPr>
        <p:spPr bwMode="auto">
          <a:xfrm>
            <a:off x="3265488" y="4387850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0" name="Rectangle 136"/>
          <p:cNvSpPr>
            <a:spLocks noChangeArrowheads="1"/>
          </p:cNvSpPr>
          <p:nvPr/>
        </p:nvSpPr>
        <p:spPr bwMode="auto">
          <a:xfrm>
            <a:off x="3265488" y="4503738"/>
            <a:ext cx="922337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1" name="Rectangle 137"/>
          <p:cNvSpPr>
            <a:spLocks noChangeArrowheads="1"/>
          </p:cNvSpPr>
          <p:nvPr/>
        </p:nvSpPr>
        <p:spPr bwMode="auto">
          <a:xfrm>
            <a:off x="3265488" y="4619625"/>
            <a:ext cx="922337" cy="11588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2" name="Rectangle 138"/>
          <p:cNvSpPr>
            <a:spLocks noChangeArrowheads="1"/>
          </p:cNvSpPr>
          <p:nvPr/>
        </p:nvSpPr>
        <p:spPr bwMode="auto">
          <a:xfrm>
            <a:off x="4187825" y="4503738"/>
            <a:ext cx="922338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5" name="Rectangle 141"/>
          <p:cNvSpPr>
            <a:spLocks noChangeArrowheads="1"/>
          </p:cNvSpPr>
          <p:nvPr/>
        </p:nvSpPr>
        <p:spPr bwMode="auto">
          <a:xfrm>
            <a:off x="4187825" y="4619625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8" name="Rectangle 144"/>
          <p:cNvSpPr>
            <a:spLocks noChangeArrowheads="1"/>
          </p:cNvSpPr>
          <p:nvPr/>
        </p:nvSpPr>
        <p:spPr bwMode="auto">
          <a:xfrm>
            <a:off x="4187825" y="4735513"/>
            <a:ext cx="922338" cy="11588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9" name="Rectangle 145"/>
          <p:cNvSpPr>
            <a:spLocks noChangeArrowheads="1"/>
          </p:cNvSpPr>
          <p:nvPr/>
        </p:nvSpPr>
        <p:spPr bwMode="auto">
          <a:xfrm>
            <a:off x="3265488" y="4735513"/>
            <a:ext cx="922337" cy="115887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3" name="Rectangle 149"/>
          <p:cNvSpPr>
            <a:spLocks noChangeArrowheads="1"/>
          </p:cNvSpPr>
          <p:nvPr/>
        </p:nvSpPr>
        <p:spPr bwMode="auto">
          <a:xfrm>
            <a:off x="3265488" y="5194300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4" name="Rectangle 150"/>
          <p:cNvSpPr>
            <a:spLocks noChangeArrowheads="1"/>
          </p:cNvSpPr>
          <p:nvPr/>
        </p:nvSpPr>
        <p:spPr bwMode="auto">
          <a:xfrm>
            <a:off x="4187825" y="5310188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5" name="Rectangle 151"/>
          <p:cNvSpPr>
            <a:spLocks noChangeArrowheads="1"/>
          </p:cNvSpPr>
          <p:nvPr/>
        </p:nvSpPr>
        <p:spPr bwMode="auto">
          <a:xfrm>
            <a:off x="3265488" y="5310188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6" name="Rectangle 152"/>
          <p:cNvSpPr>
            <a:spLocks noChangeArrowheads="1"/>
          </p:cNvSpPr>
          <p:nvPr/>
        </p:nvSpPr>
        <p:spPr bwMode="auto">
          <a:xfrm>
            <a:off x="5110163" y="54260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7" name="Rectangle 153"/>
          <p:cNvSpPr>
            <a:spLocks noChangeArrowheads="1"/>
          </p:cNvSpPr>
          <p:nvPr/>
        </p:nvSpPr>
        <p:spPr bwMode="auto">
          <a:xfrm>
            <a:off x="6030913" y="55403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8" name="Rectangle 154"/>
          <p:cNvSpPr>
            <a:spLocks noChangeArrowheads="1"/>
          </p:cNvSpPr>
          <p:nvPr/>
        </p:nvSpPr>
        <p:spPr bwMode="auto">
          <a:xfrm>
            <a:off x="4187825" y="54260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9" name="Rectangle 155"/>
          <p:cNvSpPr>
            <a:spLocks noChangeArrowheads="1"/>
          </p:cNvSpPr>
          <p:nvPr/>
        </p:nvSpPr>
        <p:spPr bwMode="auto">
          <a:xfrm>
            <a:off x="5108575" y="55403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0" name="Rectangle 156"/>
          <p:cNvSpPr>
            <a:spLocks noChangeArrowheads="1"/>
          </p:cNvSpPr>
          <p:nvPr/>
        </p:nvSpPr>
        <p:spPr bwMode="auto">
          <a:xfrm>
            <a:off x="3265488" y="5424488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1" name="Rectangle 157"/>
          <p:cNvSpPr>
            <a:spLocks noChangeArrowheads="1"/>
          </p:cNvSpPr>
          <p:nvPr/>
        </p:nvSpPr>
        <p:spPr bwMode="auto">
          <a:xfrm>
            <a:off x="4187825" y="554037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2" name="Rectangle 158"/>
          <p:cNvSpPr>
            <a:spLocks noChangeArrowheads="1"/>
          </p:cNvSpPr>
          <p:nvPr/>
        </p:nvSpPr>
        <p:spPr bwMode="auto">
          <a:xfrm>
            <a:off x="3265488" y="5540375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3" name="Rectangle 159"/>
          <p:cNvSpPr>
            <a:spLocks noChangeArrowheads="1"/>
          </p:cNvSpPr>
          <p:nvPr/>
        </p:nvSpPr>
        <p:spPr bwMode="auto">
          <a:xfrm>
            <a:off x="3265488" y="5656263"/>
            <a:ext cx="922337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4" name="Rectangle 160"/>
          <p:cNvSpPr>
            <a:spLocks noChangeArrowheads="1"/>
          </p:cNvSpPr>
          <p:nvPr/>
        </p:nvSpPr>
        <p:spPr bwMode="auto">
          <a:xfrm>
            <a:off x="4187825" y="5656263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5" name="Rectangle 161"/>
          <p:cNvSpPr>
            <a:spLocks noChangeArrowheads="1"/>
          </p:cNvSpPr>
          <p:nvPr/>
        </p:nvSpPr>
        <p:spPr bwMode="auto">
          <a:xfrm>
            <a:off x="5108575" y="5656263"/>
            <a:ext cx="922338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6" name="Rectangle 162"/>
          <p:cNvSpPr>
            <a:spLocks noChangeArrowheads="1"/>
          </p:cNvSpPr>
          <p:nvPr/>
        </p:nvSpPr>
        <p:spPr bwMode="auto">
          <a:xfrm>
            <a:off x="6030913" y="565626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7" name="Rectangle 163"/>
          <p:cNvSpPr>
            <a:spLocks noChangeArrowheads="1"/>
          </p:cNvSpPr>
          <p:nvPr/>
        </p:nvSpPr>
        <p:spPr bwMode="auto">
          <a:xfrm>
            <a:off x="6953250" y="5656263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8" name="Rectangle 164"/>
          <p:cNvSpPr>
            <a:spLocks noChangeArrowheads="1"/>
          </p:cNvSpPr>
          <p:nvPr/>
        </p:nvSpPr>
        <p:spPr bwMode="auto">
          <a:xfrm>
            <a:off x="3265488" y="5772150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9" name="Rectangle 165"/>
          <p:cNvSpPr>
            <a:spLocks noChangeArrowheads="1"/>
          </p:cNvSpPr>
          <p:nvPr/>
        </p:nvSpPr>
        <p:spPr bwMode="auto">
          <a:xfrm>
            <a:off x="3265488" y="5888038"/>
            <a:ext cx="922337" cy="11588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0" name="Rectangle 166"/>
          <p:cNvSpPr>
            <a:spLocks noChangeArrowheads="1"/>
          </p:cNvSpPr>
          <p:nvPr/>
        </p:nvSpPr>
        <p:spPr bwMode="auto">
          <a:xfrm>
            <a:off x="3265488" y="6003925"/>
            <a:ext cx="922337" cy="115888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1" name="Rectangle 167"/>
          <p:cNvSpPr>
            <a:spLocks noChangeArrowheads="1"/>
          </p:cNvSpPr>
          <p:nvPr/>
        </p:nvSpPr>
        <p:spPr bwMode="auto">
          <a:xfrm>
            <a:off x="5110163" y="5772150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2" name="Rectangle 168"/>
          <p:cNvSpPr>
            <a:spLocks noChangeArrowheads="1"/>
          </p:cNvSpPr>
          <p:nvPr/>
        </p:nvSpPr>
        <p:spPr bwMode="auto">
          <a:xfrm>
            <a:off x="6030913" y="5772150"/>
            <a:ext cx="922337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3" name="Rectangle 169"/>
          <p:cNvSpPr>
            <a:spLocks noChangeArrowheads="1"/>
          </p:cNvSpPr>
          <p:nvPr/>
        </p:nvSpPr>
        <p:spPr bwMode="auto">
          <a:xfrm>
            <a:off x="6953250" y="5772150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4" name="Rectangle 170"/>
          <p:cNvSpPr>
            <a:spLocks noChangeArrowheads="1"/>
          </p:cNvSpPr>
          <p:nvPr/>
        </p:nvSpPr>
        <p:spPr bwMode="auto">
          <a:xfrm>
            <a:off x="4187825" y="5772150"/>
            <a:ext cx="922338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5" name="Rectangle 171"/>
          <p:cNvSpPr>
            <a:spLocks noChangeArrowheads="1"/>
          </p:cNvSpPr>
          <p:nvPr/>
        </p:nvSpPr>
        <p:spPr bwMode="auto">
          <a:xfrm>
            <a:off x="4187825" y="5886450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6" name="Rectangle 172"/>
          <p:cNvSpPr>
            <a:spLocks noChangeArrowheads="1"/>
          </p:cNvSpPr>
          <p:nvPr/>
        </p:nvSpPr>
        <p:spPr bwMode="auto">
          <a:xfrm>
            <a:off x="6032500" y="5886450"/>
            <a:ext cx="922338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7" name="Rectangle 173"/>
          <p:cNvSpPr>
            <a:spLocks noChangeArrowheads="1"/>
          </p:cNvSpPr>
          <p:nvPr/>
        </p:nvSpPr>
        <p:spPr bwMode="auto">
          <a:xfrm>
            <a:off x="6953250" y="5886450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8" name="Rectangle 174"/>
          <p:cNvSpPr>
            <a:spLocks noChangeArrowheads="1"/>
          </p:cNvSpPr>
          <p:nvPr/>
        </p:nvSpPr>
        <p:spPr bwMode="auto">
          <a:xfrm>
            <a:off x="5110163" y="5886450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9" name="Rectangle 175"/>
          <p:cNvSpPr>
            <a:spLocks noChangeArrowheads="1"/>
          </p:cNvSpPr>
          <p:nvPr/>
        </p:nvSpPr>
        <p:spPr bwMode="auto">
          <a:xfrm>
            <a:off x="4186238" y="6003925"/>
            <a:ext cx="922337" cy="11588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0" name="Rectangle 176"/>
          <p:cNvSpPr>
            <a:spLocks noChangeArrowheads="1"/>
          </p:cNvSpPr>
          <p:nvPr/>
        </p:nvSpPr>
        <p:spPr bwMode="auto">
          <a:xfrm>
            <a:off x="5108575" y="6002338"/>
            <a:ext cx="922338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1" name="Rectangle 177"/>
          <p:cNvSpPr>
            <a:spLocks noChangeArrowheads="1"/>
          </p:cNvSpPr>
          <p:nvPr/>
        </p:nvSpPr>
        <p:spPr bwMode="auto">
          <a:xfrm>
            <a:off x="6953250" y="6002338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2" name="Rectangle 178"/>
          <p:cNvSpPr>
            <a:spLocks noChangeArrowheads="1"/>
          </p:cNvSpPr>
          <p:nvPr/>
        </p:nvSpPr>
        <p:spPr bwMode="auto">
          <a:xfrm>
            <a:off x="6030913" y="6002338"/>
            <a:ext cx="922337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3" name="Line 179"/>
          <p:cNvSpPr>
            <a:spLocks noChangeShapeType="1"/>
          </p:cNvSpPr>
          <p:nvPr/>
        </p:nvSpPr>
        <p:spPr bwMode="auto">
          <a:xfrm>
            <a:off x="8067675" y="3467100"/>
            <a:ext cx="0" cy="1382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4" name="Text Box 180"/>
          <p:cNvSpPr txBox="1">
            <a:spLocks noChangeArrowheads="1"/>
          </p:cNvSpPr>
          <p:nvPr/>
        </p:nvSpPr>
        <p:spPr bwMode="auto">
          <a:xfrm>
            <a:off x="8007350" y="3967163"/>
            <a:ext cx="1136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12 cycles</a:t>
            </a:r>
          </a:p>
        </p:txBody>
      </p:sp>
      <p:sp>
        <p:nvSpPr>
          <p:cNvPr id="272565" name="Line 181"/>
          <p:cNvSpPr>
            <a:spLocks noChangeShapeType="1"/>
          </p:cNvSpPr>
          <p:nvPr/>
        </p:nvSpPr>
        <p:spPr bwMode="auto">
          <a:xfrm>
            <a:off x="7951788" y="3467100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6" name="Line 182"/>
          <p:cNvSpPr>
            <a:spLocks noChangeShapeType="1"/>
          </p:cNvSpPr>
          <p:nvPr/>
        </p:nvSpPr>
        <p:spPr bwMode="auto">
          <a:xfrm>
            <a:off x="7913688" y="4849813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7" name="Line 183"/>
          <p:cNvSpPr>
            <a:spLocks noChangeShapeType="1"/>
          </p:cNvSpPr>
          <p:nvPr/>
        </p:nvSpPr>
        <p:spPr bwMode="auto">
          <a:xfrm>
            <a:off x="8067675" y="5195888"/>
            <a:ext cx="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8" name="Line 184"/>
          <p:cNvSpPr>
            <a:spLocks noChangeShapeType="1"/>
          </p:cNvSpPr>
          <p:nvPr/>
        </p:nvSpPr>
        <p:spPr bwMode="auto">
          <a:xfrm flipV="1">
            <a:off x="7951788" y="5195888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9" name="Line 185"/>
          <p:cNvSpPr>
            <a:spLocks noChangeShapeType="1"/>
          </p:cNvSpPr>
          <p:nvPr/>
        </p:nvSpPr>
        <p:spPr bwMode="auto">
          <a:xfrm>
            <a:off x="7951788" y="6156325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70" name="Text Box 186"/>
          <p:cNvSpPr txBox="1">
            <a:spLocks noChangeArrowheads="1"/>
          </p:cNvSpPr>
          <p:nvPr/>
        </p:nvSpPr>
        <p:spPr bwMode="auto">
          <a:xfrm>
            <a:off x="8005763" y="5464175"/>
            <a:ext cx="1009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8 cycles</a:t>
            </a:r>
          </a:p>
        </p:txBody>
      </p:sp>
      <p:sp>
        <p:nvSpPr>
          <p:cNvPr id="51320" name="Rectangle 65"/>
          <p:cNvSpPr>
            <a:spLocks noChangeArrowheads="1"/>
          </p:cNvSpPr>
          <p:nvPr/>
        </p:nvSpPr>
        <p:spPr bwMode="auto">
          <a:xfrm>
            <a:off x="5110163" y="36988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21" name="Rectangle 69"/>
          <p:cNvSpPr>
            <a:spLocks noChangeArrowheads="1"/>
          </p:cNvSpPr>
          <p:nvPr/>
        </p:nvSpPr>
        <p:spPr bwMode="auto">
          <a:xfrm>
            <a:off x="5108575" y="38131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1" name="Rectangle 97"/>
          <p:cNvSpPr>
            <a:spLocks noChangeArrowheads="1"/>
          </p:cNvSpPr>
          <p:nvPr/>
        </p:nvSpPr>
        <p:spPr bwMode="auto">
          <a:xfrm>
            <a:off x="5108575" y="3929063"/>
            <a:ext cx="922338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1" name="Rectangle 107"/>
          <p:cNvSpPr>
            <a:spLocks noChangeArrowheads="1"/>
          </p:cNvSpPr>
          <p:nvPr/>
        </p:nvSpPr>
        <p:spPr bwMode="auto">
          <a:xfrm>
            <a:off x="5108575" y="40433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2" name="Rectangle 108"/>
          <p:cNvSpPr>
            <a:spLocks noChangeArrowheads="1"/>
          </p:cNvSpPr>
          <p:nvPr/>
        </p:nvSpPr>
        <p:spPr bwMode="auto">
          <a:xfrm>
            <a:off x="5108575" y="41592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5" name="Rectangle 121"/>
          <p:cNvSpPr>
            <a:spLocks noChangeArrowheads="1"/>
          </p:cNvSpPr>
          <p:nvPr/>
        </p:nvSpPr>
        <p:spPr bwMode="auto">
          <a:xfrm>
            <a:off x="5110163" y="42735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9" name="Rectangle 125"/>
          <p:cNvSpPr>
            <a:spLocks noChangeArrowheads="1"/>
          </p:cNvSpPr>
          <p:nvPr/>
        </p:nvSpPr>
        <p:spPr bwMode="auto">
          <a:xfrm>
            <a:off x="5110163" y="43878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3" name="Rectangle 129"/>
          <p:cNvSpPr>
            <a:spLocks noChangeArrowheads="1"/>
          </p:cNvSpPr>
          <p:nvPr/>
        </p:nvSpPr>
        <p:spPr bwMode="auto">
          <a:xfrm>
            <a:off x="5108575" y="4503738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3" name="Rectangle 139"/>
          <p:cNvSpPr>
            <a:spLocks noChangeArrowheads="1"/>
          </p:cNvSpPr>
          <p:nvPr/>
        </p:nvSpPr>
        <p:spPr bwMode="auto">
          <a:xfrm>
            <a:off x="5110163" y="4619625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6" name="Rectangle 142"/>
          <p:cNvSpPr>
            <a:spLocks noChangeArrowheads="1"/>
          </p:cNvSpPr>
          <p:nvPr/>
        </p:nvSpPr>
        <p:spPr bwMode="auto">
          <a:xfrm>
            <a:off x="5108575" y="4733925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0" name="Rectangle 188"/>
          <p:cNvSpPr>
            <a:spLocks noChangeArrowheads="1"/>
          </p:cNvSpPr>
          <p:nvPr/>
        </p:nvSpPr>
        <p:spPr bwMode="auto">
          <a:xfrm>
            <a:off x="6261100" y="2008188"/>
            <a:ext cx="461963" cy="652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51331" name="Group 189"/>
          <p:cNvGrpSpPr>
            <a:grpSpLocks/>
          </p:cNvGrpSpPr>
          <p:nvPr/>
        </p:nvGrpSpPr>
        <p:grpSpPr bwMode="auto">
          <a:xfrm>
            <a:off x="6376988" y="2162175"/>
            <a:ext cx="230187" cy="344488"/>
            <a:chOff x="1138" y="1579"/>
            <a:chExt cx="581" cy="1162"/>
          </a:xfrm>
        </p:grpSpPr>
        <p:sp>
          <p:nvSpPr>
            <p:cNvPr id="51353" name="Line 190"/>
            <p:cNvSpPr>
              <a:spLocks noChangeShapeType="1"/>
            </p:cNvSpPr>
            <p:nvPr/>
          </p:nvSpPr>
          <p:spPr bwMode="auto">
            <a:xfrm flipH="1">
              <a:off x="1138" y="2499"/>
              <a:ext cx="581" cy="2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1354" name="Group 191"/>
            <p:cNvGrpSpPr>
              <a:grpSpLocks/>
            </p:cNvGrpSpPr>
            <p:nvPr/>
          </p:nvGrpSpPr>
          <p:grpSpPr bwMode="auto">
            <a:xfrm>
              <a:off x="1138" y="1579"/>
              <a:ext cx="581" cy="1162"/>
              <a:chOff x="1138" y="1579"/>
              <a:chExt cx="581" cy="1162"/>
            </a:xfrm>
          </p:grpSpPr>
          <p:sp>
            <p:nvSpPr>
              <p:cNvPr id="51355" name="Line 192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0" cy="4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6" name="Line 193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581" cy="2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7" name="Line 194"/>
              <p:cNvSpPr>
                <a:spLocks noChangeShapeType="1"/>
              </p:cNvSpPr>
              <p:nvPr/>
            </p:nvSpPr>
            <p:spPr bwMode="auto">
              <a:xfrm>
                <a:off x="1719" y="1821"/>
                <a:ext cx="0" cy="6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8" name="Line 195"/>
              <p:cNvSpPr>
                <a:spLocks noChangeShapeType="1"/>
              </p:cNvSpPr>
              <p:nvPr/>
            </p:nvSpPr>
            <p:spPr bwMode="auto">
              <a:xfrm flipV="1">
                <a:off x="1138" y="2305"/>
                <a:ext cx="0" cy="4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9" name="Line 196"/>
              <p:cNvSpPr>
                <a:spLocks noChangeShapeType="1"/>
              </p:cNvSpPr>
              <p:nvPr/>
            </p:nvSpPr>
            <p:spPr bwMode="auto">
              <a:xfrm>
                <a:off x="1138" y="1991"/>
                <a:ext cx="169" cy="1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60" name="Line 197"/>
              <p:cNvSpPr>
                <a:spLocks noChangeShapeType="1"/>
              </p:cNvSpPr>
              <p:nvPr/>
            </p:nvSpPr>
            <p:spPr bwMode="auto">
              <a:xfrm flipV="1">
                <a:off x="1138" y="2160"/>
                <a:ext cx="169" cy="1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51332" name="Rectangle 198"/>
          <p:cNvSpPr>
            <a:spLocks noChangeArrowheads="1"/>
          </p:cNvSpPr>
          <p:nvPr/>
        </p:nvSpPr>
        <p:spPr bwMode="auto">
          <a:xfrm>
            <a:off x="6261100" y="2851150"/>
            <a:ext cx="461963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3" name="Line 199"/>
          <p:cNvSpPr>
            <a:spLocks noChangeShapeType="1"/>
          </p:cNvSpPr>
          <p:nvPr/>
        </p:nvSpPr>
        <p:spPr bwMode="auto">
          <a:xfrm>
            <a:off x="5762625" y="2352675"/>
            <a:ext cx="4984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4" name="Line 200"/>
          <p:cNvSpPr>
            <a:spLocks noChangeShapeType="1"/>
          </p:cNvSpPr>
          <p:nvPr/>
        </p:nvSpPr>
        <p:spPr bwMode="auto">
          <a:xfrm>
            <a:off x="5992813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5" name="Line 201"/>
          <p:cNvSpPr>
            <a:spLocks noChangeShapeType="1"/>
          </p:cNvSpPr>
          <p:nvPr/>
        </p:nvSpPr>
        <p:spPr bwMode="auto">
          <a:xfrm>
            <a:off x="6723063" y="2354263"/>
            <a:ext cx="498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6" name="Line 202"/>
          <p:cNvSpPr>
            <a:spLocks noChangeShapeType="1"/>
          </p:cNvSpPr>
          <p:nvPr/>
        </p:nvSpPr>
        <p:spPr bwMode="auto">
          <a:xfrm flipH="1" flipV="1">
            <a:off x="6915150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7" name="Text Box 203"/>
          <p:cNvSpPr txBox="1">
            <a:spLocks noChangeArrowheads="1"/>
          </p:cNvSpPr>
          <p:nvPr/>
        </p:nvSpPr>
        <p:spPr bwMode="auto">
          <a:xfrm>
            <a:off x="6224588" y="2908300"/>
            <a:ext cx="652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D-$</a:t>
            </a:r>
          </a:p>
        </p:txBody>
      </p:sp>
      <p:sp>
        <p:nvSpPr>
          <p:cNvPr id="51338" name="Line 204"/>
          <p:cNvSpPr>
            <a:spLocks noChangeShapeType="1"/>
          </p:cNvSpPr>
          <p:nvPr/>
        </p:nvSpPr>
        <p:spPr bwMode="auto">
          <a:xfrm>
            <a:off x="5992813" y="3082925"/>
            <a:ext cx="26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9" name="Rectangle 205"/>
          <p:cNvSpPr>
            <a:spLocks noChangeArrowheads="1"/>
          </p:cNvSpPr>
          <p:nvPr/>
        </p:nvSpPr>
        <p:spPr bwMode="auto">
          <a:xfrm>
            <a:off x="6261100" y="1625600"/>
            <a:ext cx="461963" cy="26511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0" name="Line 206"/>
          <p:cNvSpPr>
            <a:spLocks noChangeShapeType="1"/>
          </p:cNvSpPr>
          <p:nvPr/>
        </p:nvSpPr>
        <p:spPr bwMode="auto">
          <a:xfrm>
            <a:off x="6723063" y="3082925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1" name="Line 207"/>
          <p:cNvSpPr>
            <a:spLocks noChangeShapeType="1"/>
          </p:cNvSpPr>
          <p:nvPr/>
        </p:nvSpPr>
        <p:spPr bwMode="auto">
          <a:xfrm flipV="1">
            <a:off x="5992813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2" name="Line 208"/>
          <p:cNvSpPr>
            <a:spLocks noChangeShapeType="1"/>
          </p:cNvSpPr>
          <p:nvPr/>
        </p:nvSpPr>
        <p:spPr bwMode="auto">
          <a:xfrm>
            <a:off x="5992813" y="1739900"/>
            <a:ext cx="2682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3" name="Line 209"/>
          <p:cNvSpPr>
            <a:spLocks noChangeShapeType="1"/>
          </p:cNvSpPr>
          <p:nvPr/>
        </p:nvSpPr>
        <p:spPr bwMode="auto">
          <a:xfrm>
            <a:off x="6723063" y="1739900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4" name="Line 210"/>
          <p:cNvSpPr>
            <a:spLocks noChangeShapeType="1"/>
          </p:cNvSpPr>
          <p:nvPr/>
        </p:nvSpPr>
        <p:spPr bwMode="auto">
          <a:xfrm>
            <a:off x="6915150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5" name="Text Box 211"/>
          <p:cNvSpPr txBox="1">
            <a:spLocks noChangeArrowheads="1"/>
          </p:cNvSpPr>
          <p:nvPr/>
        </p:nvSpPr>
        <p:spPr bwMode="auto">
          <a:xfrm>
            <a:off x="2803525" y="1641475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</a:t>
            </a:r>
          </a:p>
        </p:txBody>
      </p:sp>
      <p:sp>
        <p:nvSpPr>
          <p:cNvPr id="272596" name="Text Box 212"/>
          <p:cNvSpPr txBox="1">
            <a:spLocks noChangeArrowheads="1"/>
          </p:cNvSpPr>
          <p:nvPr/>
        </p:nvSpPr>
        <p:spPr bwMode="auto">
          <a:xfrm>
            <a:off x="3365500" y="1641475"/>
            <a:ext cx="46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??</a:t>
            </a:r>
          </a:p>
        </p:txBody>
      </p:sp>
      <p:sp>
        <p:nvSpPr>
          <p:cNvPr id="51347" name="Text Box 213"/>
          <p:cNvSpPr txBox="1">
            <a:spLocks noChangeArrowheads="1"/>
          </p:cNvSpPr>
          <p:nvPr/>
        </p:nvSpPr>
        <p:spPr bwMode="auto">
          <a:xfrm>
            <a:off x="3289300" y="16240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4" name="Text Box 220"/>
          <p:cNvSpPr txBox="1">
            <a:spLocks noChangeArrowheads="1"/>
          </p:cNvSpPr>
          <p:nvPr/>
        </p:nvSpPr>
        <p:spPr bwMode="auto">
          <a:xfrm>
            <a:off x="3200400" y="4867275"/>
            <a:ext cx="196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prediction</a:t>
            </a:r>
          </a:p>
        </p:txBody>
      </p:sp>
      <p:sp>
        <p:nvSpPr>
          <p:cNvPr id="51349" name="Text Box 221"/>
          <p:cNvSpPr txBox="1">
            <a:spLocks noChangeArrowheads="1"/>
          </p:cNvSpPr>
          <p:nvPr/>
        </p:nvSpPr>
        <p:spPr bwMode="auto">
          <a:xfrm>
            <a:off x="7145338" y="2162175"/>
            <a:ext cx="552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WB</a:t>
            </a:r>
          </a:p>
        </p:txBody>
      </p:sp>
      <p:sp>
        <p:nvSpPr>
          <p:cNvPr id="51350" name="Arc 222"/>
          <p:cNvSpPr>
            <a:spLocks/>
          </p:cNvSpPr>
          <p:nvPr/>
        </p:nvSpPr>
        <p:spPr bwMode="auto">
          <a:xfrm flipV="1">
            <a:off x="2805113" y="2698750"/>
            <a:ext cx="422275" cy="925513"/>
          </a:xfrm>
          <a:custGeom>
            <a:avLst/>
            <a:gdLst>
              <a:gd name="T0" fmla="*/ 0 w 21600"/>
              <a:gd name="T1" fmla="*/ 0 h 43189"/>
              <a:gd name="T2" fmla="*/ 2147483647 w 21600"/>
              <a:gd name="T3" fmla="*/ 2147483647 h 43189"/>
              <a:gd name="T4" fmla="*/ 0 w 21600"/>
              <a:gd name="T5" fmla="*/ 2147483647 h 4318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43189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</a:path>
              <a:path w="21600" h="43189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51" name="Arc 224"/>
          <p:cNvSpPr>
            <a:spLocks/>
          </p:cNvSpPr>
          <p:nvPr/>
        </p:nvSpPr>
        <p:spPr bwMode="auto">
          <a:xfrm>
            <a:off x="2792413" y="3659188"/>
            <a:ext cx="434975" cy="500062"/>
          </a:xfrm>
          <a:custGeom>
            <a:avLst/>
            <a:gdLst>
              <a:gd name="T0" fmla="*/ 2147483647 w 22121"/>
              <a:gd name="T1" fmla="*/ 0 h 43200"/>
              <a:gd name="T2" fmla="*/ 0 w 22121"/>
              <a:gd name="T3" fmla="*/ 2147483647 h 43200"/>
              <a:gd name="T4" fmla="*/ 2147483647 w 22121"/>
              <a:gd name="T5" fmla="*/ 2147483647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121" h="43200" fill="none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</a:path>
              <a:path w="22121" h="43200" stroke="0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  <a:lnTo>
                  <a:pt x="521" y="21600"/>
                </a:lnTo>
                <a:lnTo>
                  <a:pt x="520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52" name="Title 3"/>
          <p:cNvSpPr>
            <a:spLocks noGrp="1"/>
          </p:cNvSpPr>
          <p:nvPr>
            <p:ph type="title"/>
          </p:nvPr>
        </p:nvSpPr>
        <p:spPr>
          <a:xfrm>
            <a:off x="76200" y="152400"/>
            <a:ext cx="9067800" cy="1066800"/>
          </a:xfrm>
        </p:spPr>
        <p:txBody>
          <a:bodyPr/>
          <a:lstStyle/>
          <a:p>
            <a:r>
              <a:rPr lang="en-US" altLang="en-US" sz="3200">
                <a:ea typeface="ＭＳ Ｐゴシック" charset="-128"/>
              </a:rPr>
              <a:t>Branch Prediction: Guess the Next Instruction to Fetch</a:t>
            </a:r>
          </a:p>
        </p:txBody>
      </p:sp>
      <p:sp>
        <p:nvSpPr>
          <p:cNvPr id="162" name="Text Box 220"/>
          <p:cNvSpPr txBox="1">
            <a:spLocks noChangeArrowheads="1"/>
          </p:cNvSpPr>
          <p:nvPr/>
        </p:nvSpPr>
        <p:spPr bwMode="auto">
          <a:xfrm>
            <a:off x="3215482" y="3099593"/>
            <a:ext cx="11977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Stall fetch</a:t>
            </a:r>
          </a:p>
        </p:txBody>
      </p:sp>
    </p:spTree>
    <p:extLst>
      <p:ext uri="{BB962C8B-B14F-4D97-AF65-F5344CB8AC3E}">
        <p14:creationId xmlns:p14="http://schemas.microsoft.com/office/powerpoint/2010/main" val="215240063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724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724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724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598" grpId="0"/>
      <p:bldP spid="272598" grpId="1"/>
      <p:bldP spid="272598" grpId="2"/>
      <p:bldP spid="272598" grpId="3"/>
      <p:bldP spid="272599" grpId="0"/>
      <p:bldP spid="272599" grpId="1"/>
      <p:bldP spid="272599" grpId="2"/>
      <p:bldP spid="272599" grpId="3"/>
      <p:bldP spid="272600" grpId="0"/>
      <p:bldP spid="272600" grpId="1"/>
      <p:bldP spid="272600" grpId="2"/>
      <p:bldP spid="272600" grpId="3"/>
      <p:bldP spid="272601" grpId="0"/>
      <p:bldP spid="272601" grpId="1"/>
      <p:bldP spid="272601" grpId="2"/>
      <p:bldP spid="272601" grpId="3"/>
      <p:bldP spid="272602" grpId="0"/>
      <p:bldP spid="272602" grpId="1"/>
      <p:bldP spid="272602" grpId="2"/>
      <p:bldP spid="272482" grpId="0" animBg="1"/>
      <p:bldP spid="272484" grpId="0" animBg="1"/>
      <p:bldP spid="272493" grpId="0" animBg="1"/>
      <p:bldP spid="272506" grpId="0" animBg="1"/>
      <p:bldP spid="272510" grpId="0" animBg="1"/>
      <p:bldP spid="272514" grpId="0" animBg="1"/>
      <p:bldP spid="272515" grpId="0" animBg="1"/>
      <p:bldP spid="272524" grpId="0" animBg="1"/>
      <p:bldP spid="272479" grpId="0" animBg="1"/>
      <p:bldP spid="272480" grpId="0" animBg="1"/>
      <p:bldP spid="272483" grpId="0" animBg="1"/>
      <p:bldP spid="272485" grpId="0" animBg="1"/>
      <p:bldP spid="272486" grpId="0" animBg="1"/>
      <p:bldP spid="272487" grpId="0" animBg="1"/>
      <p:bldP spid="272488" grpId="0" animBg="1"/>
      <p:bldP spid="272489" grpId="0" animBg="1"/>
      <p:bldP spid="272490" grpId="0" animBg="1"/>
      <p:bldP spid="272494" grpId="0" animBg="1"/>
      <p:bldP spid="272504" grpId="0" animBg="1"/>
      <p:bldP spid="272507" grpId="0" animBg="1"/>
      <p:bldP spid="272511" grpId="0" animBg="1"/>
      <p:bldP spid="272512" grpId="0" animBg="1"/>
      <p:bldP spid="272517" grpId="0" animBg="1"/>
      <p:bldP spid="272518" grpId="0" animBg="1"/>
      <p:bldP spid="272519" grpId="0" animBg="1"/>
      <p:bldP spid="272520" grpId="0" animBg="1"/>
      <p:bldP spid="272521" grpId="0" animBg="1"/>
      <p:bldP spid="272522" grpId="0" animBg="1"/>
      <p:bldP spid="272525" grpId="0" animBg="1"/>
      <p:bldP spid="272528" grpId="0" animBg="1"/>
      <p:bldP spid="272529" grpId="0" animBg="1"/>
      <p:bldP spid="272533" grpId="0" animBg="1"/>
      <p:bldP spid="272534" grpId="0" animBg="1"/>
      <p:bldP spid="272535" grpId="0" animBg="1"/>
      <p:bldP spid="272536" grpId="0" animBg="1"/>
      <p:bldP spid="272537" grpId="0" animBg="1"/>
      <p:bldP spid="272538" grpId="0" animBg="1"/>
      <p:bldP spid="272539" grpId="0" animBg="1"/>
      <p:bldP spid="272540" grpId="0" animBg="1"/>
      <p:bldP spid="272541" grpId="0" animBg="1"/>
      <p:bldP spid="272542" grpId="0" animBg="1"/>
      <p:bldP spid="272543" grpId="0" animBg="1"/>
      <p:bldP spid="272544" grpId="0" animBg="1"/>
      <p:bldP spid="272545" grpId="0" animBg="1"/>
      <p:bldP spid="272546" grpId="0" animBg="1"/>
      <p:bldP spid="272547" grpId="0" animBg="1"/>
      <p:bldP spid="272548" grpId="0" animBg="1"/>
      <p:bldP spid="272549" grpId="0" animBg="1"/>
      <p:bldP spid="272550" grpId="0" animBg="1"/>
      <p:bldP spid="272551" grpId="0" animBg="1"/>
      <p:bldP spid="272552" grpId="0" animBg="1"/>
      <p:bldP spid="272553" grpId="0" animBg="1"/>
      <p:bldP spid="272554" grpId="0" animBg="1"/>
      <p:bldP spid="272555" grpId="0" animBg="1"/>
      <p:bldP spid="272556" grpId="0" animBg="1"/>
      <p:bldP spid="272557" grpId="0" animBg="1"/>
      <p:bldP spid="272558" grpId="0" animBg="1"/>
      <p:bldP spid="272559" grpId="0" animBg="1"/>
      <p:bldP spid="272560" grpId="0" animBg="1"/>
      <p:bldP spid="272561" grpId="0" animBg="1"/>
      <p:bldP spid="272562" grpId="0" animBg="1"/>
      <p:bldP spid="272563" grpId="0" animBg="1"/>
      <p:bldP spid="272564" grpId="0"/>
      <p:bldP spid="272565" grpId="0" animBg="1"/>
      <p:bldP spid="272566" grpId="0" animBg="1"/>
      <p:bldP spid="272567" grpId="0" animBg="1"/>
      <p:bldP spid="272568" grpId="0" animBg="1"/>
      <p:bldP spid="272569" grpId="0" animBg="1"/>
      <p:bldP spid="272570" grpId="0"/>
      <p:bldP spid="272481" grpId="0" animBg="1"/>
      <p:bldP spid="272491" grpId="0" animBg="1"/>
      <p:bldP spid="272492" grpId="0" animBg="1"/>
      <p:bldP spid="272505" grpId="0" animBg="1"/>
      <p:bldP spid="272509" grpId="0" animBg="1"/>
      <p:bldP spid="272513" grpId="0" animBg="1"/>
      <p:bldP spid="272523" grpId="0" animBg="1"/>
      <p:bldP spid="272526" grpId="0" animBg="1"/>
      <p:bldP spid="272596" grpId="0"/>
      <p:bldP spid="272596" grpId="1"/>
      <p:bldP spid="272596" grpId="2"/>
      <p:bldP spid="2726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ChangeArrowheads="1"/>
          </p:cNvSpPr>
          <p:nvPr/>
        </p:nvSpPr>
        <p:spPr bwMode="auto">
          <a:xfrm>
            <a:off x="846138" y="5272088"/>
            <a:ext cx="1958975" cy="4603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07" name="Text Box 3"/>
          <p:cNvSpPr txBox="1">
            <a:spLocks noChangeArrowheads="1"/>
          </p:cNvSpPr>
          <p:nvPr/>
        </p:nvSpPr>
        <p:spPr bwMode="auto">
          <a:xfrm>
            <a:off x="846138" y="5327650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R0, MEM[R2]</a:t>
            </a:r>
          </a:p>
        </p:txBody>
      </p:sp>
      <p:sp>
        <p:nvSpPr>
          <p:cNvPr id="661508" name="Rectangle 4"/>
          <p:cNvSpPr>
            <a:spLocks noChangeArrowheads="1"/>
          </p:cNvSpPr>
          <p:nvPr/>
        </p:nvSpPr>
        <p:spPr bwMode="auto">
          <a:xfrm>
            <a:off x="846138" y="4811713"/>
            <a:ext cx="1958975" cy="46037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09" name="Text Box 5"/>
          <p:cNvSpPr txBox="1">
            <a:spLocks noChangeArrowheads="1"/>
          </p:cNvSpPr>
          <p:nvPr/>
        </p:nvSpPr>
        <p:spPr bwMode="auto">
          <a:xfrm>
            <a:off x="866775" y="4867275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MEM[R2]</a:t>
            </a:r>
          </a:p>
        </p:txBody>
      </p:sp>
      <p:sp>
        <p:nvSpPr>
          <p:cNvPr id="661510" name="Rectangle 6"/>
          <p:cNvSpPr>
            <a:spLocks noChangeArrowheads="1"/>
          </p:cNvSpPr>
          <p:nvPr/>
        </p:nvSpPr>
        <p:spPr bwMode="auto">
          <a:xfrm>
            <a:off x="846138" y="3889375"/>
            <a:ext cx="1958975" cy="460375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11" name="Rectangle 7"/>
          <p:cNvSpPr>
            <a:spLocks noChangeArrowheads="1"/>
          </p:cNvSpPr>
          <p:nvPr/>
        </p:nvSpPr>
        <p:spPr bwMode="auto">
          <a:xfrm>
            <a:off x="846138" y="4351338"/>
            <a:ext cx="1958975" cy="4603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55" name="Rectangle 8"/>
          <p:cNvSpPr>
            <a:spLocks noChangeArrowheads="1"/>
          </p:cNvSpPr>
          <p:nvPr/>
        </p:nvSpPr>
        <p:spPr bwMode="auto">
          <a:xfrm>
            <a:off x="846138" y="3427413"/>
            <a:ext cx="1958975" cy="460375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56" name="Text Box 9"/>
          <p:cNvSpPr txBox="1">
            <a:spLocks noChangeArrowheads="1"/>
          </p:cNvSpPr>
          <p:nvPr/>
        </p:nvSpPr>
        <p:spPr bwMode="auto">
          <a:xfrm>
            <a:off x="866775" y="3465513"/>
            <a:ext cx="1824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ZERO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0x0001</a:t>
            </a:r>
          </a:p>
        </p:txBody>
      </p:sp>
      <p:sp>
        <p:nvSpPr>
          <p:cNvPr id="53257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Misprediction Penalty</a:t>
            </a:r>
          </a:p>
        </p:txBody>
      </p:sp>
      <p:sp>
        <p:nvSpPr>
          <p:cNvPr id="661515" name="Rectangle 11"/>
          <p:cNvSpPr>
            <a:spLocks noChangeArrowheads="1"/>
          </p:cNvSpPr>
          <p:nvPr/>
        </p:nvSpPr>
        <p:spPr bwMode="auto">
          <a:xfrm>
            <a:off x="3265488" y="2046288"/>
            <a:ext cx="695325" cy="6127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16" name="Rectangle 12"/>
          <p:cNvSpPr>
            <a:spLocks noChangeArrowheads="1"/>
          </p:cNvSpPr>
          <p:nvPr/>
        </p:nvSpPr>
        <p:spPr bwMode="auto">
          <a:xfrm>
            <a:off x="4303713" y="2008188"/>
            <a:ext cx="652462" cy="65087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17" name="Rectangle 13"/>
          <p:cNvSpPr>
            <a:spLocks noChangeArrowheads="1"/>
          </p:cNvSpPr>
          <p:nvPr/>
        </p:nvSpPr>
        <p:spPr bwMode="auto">
          <a:xfrm>
            <a:off x="5340350" y="2006600"/>
            <a:ext cx="422275" cy="6524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1" name="Rectangle 14"/>
          <p:cNvSpPr>
            <a:spLocks noChangeArrowheads="1"/>
          </p:cNvSpPr>
          <p:nvPr/>
        </p:nvSpPr>
        <p:spPr bwMode="auto">
          <a:xfrm>
            <a:off x="3265488" y="1700213"/>
            <a:ext cx="690562" cy="230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2" name="Line 15"/>
          <p:cNvSpPr>
            <a:spLocks noChangeShapeType="1"/>
          </p:cNvSpPr>
          <p:nvPr/>
        </p:nvSpPr>
        <p:spPr bwMode="auto">
          <a:xfrm>
            <a:off x="3611563" y="19304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3" name="Line 16"/>
          <p:cNvSpPr>
            <a:spLocks noChangeShapeType="1"/>
          </p:cNvSpPr>
          <p:nvPr/>
        </p:nvSpPr>
        <p:spPr bwMode="auto">
          <a:xfrm>
            <a:off x="3956050" y="2352675"/>
            <a:ext cx="3476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21" name="Rectangle 17"/>
          <p:cNvSpPr>
            <a:spLocks noChangeArrowheads="1"/>
          </p:cNvSpPr>
          <p:nvPr/>
        </p:nvSpPr>
        <p:spPr bwMode="auto">
          <a:xfrm>
            <a:off x="7221538" y="2008188"/>
            <a:ext cx="344487" cy="652462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5" name="Line 18"/>
          <p:cNvSpPr>
            <a:spLocks noChangeShapeType="1"/>
          </p:cNvSpPr>
          <p:nvPr/>
        </p:nvSpPr>
        <p:spPr bwMode="auto">
          <a:xfrm>
            <a:off x="7569200" y="2314575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6" name="Line 19"/>
          <p:cNvSpPr>
            <a:spLocks noChangeShapeType="1"/>
          </p:cNvSpPr>
          <p:nvPr/>
        </p:nvSpPr>
        <p:spPr bwMode="auto">
          <a:xfrm flipV="1">
            <a:off x="7683500" y="1470025"/>
            <a:ext cx="0" cy="84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7" name="Line 20"/>
          <p:cNvSpPr>
            <a:spLocks noChangeShapeType="1"/>
          </p:cNvSpPr>
          <p:nvPr/>
        </p:nvSpPr>
        <p:spPr bwMode="auto">
          <a:xfrm flipH="1">
            <a:off x="5532438" y="1470025"/>
            <a:ext cx="21510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8" name="Line 21"/>
          <p:cNvSpPr>
            <a:spLocks noChangeShapeType="1"/>
          </p:cNvSpPr>
          <p:nvPr/>
        </p:nvSpPr>
        <p:spPr bwMode="auto">
          <a:xfrm>
            <a:off x="5532438" y="1470025"/>
            <a:ext cx="0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9" name="Text Box 22"/>
          <p:cNvSpPr txBox="1">
            <a:spLocks noChangeArrowheads="1"/>
          </p:cNvSpPr>
          <p:nvPr/>
        </p:nvSpPr>
        <p:spPr bwMode="auto">
          <a:xfrm>
            <a:off x="3390900" y="2160588"/>
            <a:ext cx="450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I-$</a:t>
            </a:r>
          </a:p>
        </p:txBody>
      </p:sp>
      <p:sp>
        <p:nvSpPr>
          <p:cNvPr id="53270" name="Text Box 23"/>
          <p:cNvSpPr txBox="1">
            <a:spLocks noChangeArrowheads="1"/>
          </p:cNvSpPr>
          <p:nvPr/>
        </p:nvSpPr>
        <p:spPr bwMode="auto">
          <a:xfrm>
            <a:off x="5311775" y="2160588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RF</a:t>
            </a:r>
          </a:p>
        </p:txBody>
      </p:sp>
      <p:sp>
        <p:nvSpPr>
          <p:cNvPr id="53271" name="Rectangle 24"/>
          <p:cNvSpPr>
            <a:spLocks noChangeArrowheads="1"/>
          </p:cNvSpPr>
          <p:nvPr/>
        </p:nvSpPr>
        <p:spPr bwMode="auto">
          <a:xfrm>
            <a:off x="846138" y="2506663"/>
            <a:ext cx="19589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72" name="Text Box 25"/>
          <p:cNvSpPr txBox="1">
            <a:spLocks noChangeArrowheads="1"/>
          </p:cNvSpPr>
          <p:nvPr/>
        </p:nvSpPr>
        <p:spPr bwMode="auto">
          <a:xfrm>
            <a:off x="866775" y="2544763"/>
            <a:ext cx="1911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R1, MEM[R0]</a:t>
            </a:r>
          </a:p>
        </p:txBody>
      </p:sp>
      <p:sp>
        <p:nvSpPr>
          <p:cNvPr id="53273" name="Rectangle 26"/>
          <p:cNvSpPr>
            <a:spLocks noChangeArrowheads="1"/>
          </p:cNvSpPr>
          <p:nvPr/>
        </p:nvSpPr>
        <p:spPr bwMode="auto">
          <a:xfrm>
            <a:off x="846138" y="2967038"/>
            <a:ext cx="1958975" cy="46037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74" name="Text Box 27"/>
          <p:cNvSpPr txBox="1">
            <a:spLocks noChangeArrowheads="1"/>
          </p:cNvSpPr>
          <p:nvPr/>
        </p:nvSpPr>
        <p:spPr bwMode="auto">
          <a:xfrm>
            <a:off x="866775" y="30051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R2, R2, #1</a:t>
            </a:r>
          </a:p>
        </p:txBody>
      </p:sp>
      <p:sp>
        <p:nvSpPr>
          <p:cNvPr id="661532" name="Text Box 28"/>
          <p:cNvSpPr txBox="1">
            <a:spLocks noChangeArrowheads="1"/>
          </p:cNvSpPr>
          <p:nvPr/>
        </p:nvSpPr>
        <p:spPr bwMode="auto">
          <a:xfrm>
            <a:off x="866775" y="39449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R3, R2, #1</a:t>
            </a:r>
          </a:p>
        </p:txBody>
      </p:sp>
      <p:sp>
        <p:nvSpPr>
          <p:cNvPr id="53276" name="Text Box 29"/>
          <p:cNvSpPr txBox="1">
            <a:spLocks noChangeArrowheads="1"/>
          </p:cNvSpPr>
          <p:nvPr/>
        </p:nvSpPr>
        <p:spPr bwMode="auto">
          <a:xfrm>
            <a:off x="117475" y="248126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0x0001</a:t>
            </a:r>
          </a:p>
        </p:txBody>
      </p:sp>
      <p:sp>
        <p:nvSpPr>
          <p:cNvPr id="53277" name="Text Box 30"/>
          <p:cNvSpPr txBox="1">
            <a:spLocks noChangeArrowheads="1"/>
          </p:cNvSpPr>
          <p:nvPr/>
        </p:nvSpPr>
        <p:spPr bwMode="auto">
          <a:xfrm>
            <a:off x="117475" y="29035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0x0002</a:t>
            </a:r>
          </a:p>
        </p:txBody>
      </p:sp>
      <p:sp>
        <p:nvSpPr>
          <p:cNvPr id="53278" name="Text Box 31"/>
          <p:cNvSpPr txBox="1">
            <a:spLocks noChangeArrowheads="1"/>
          </p:cNvSpPr>
          <p:nvPr/>
        </p:nvSpPr>
        <p:spPr bwMode="auto">
          <a:xfrm>
            <a:off x="117475" y="33639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0x0003</a:t>
            </a:r>
          </a:p>
        </p:txBody>
      </p:sp>
      <p:sp>
        <p:nvSpPr>
          <p:cNvPr id="661536" name="Text Box 32"/>
          <p:cNvSpPr txBox="1">
            <a:spLocks noChangeArrowheads="1"/>
          </p:cNvSpPr>
          <p:nvPr/>
        </p:nvSpPr>
        <p:spPr bwMode="auto">
          <a:xfrm>
            <a:off x="117475" y="3825875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</a:p>
        </p:txBody>
      </p:sp>
      <p:sp>
        <p:nvSpPr>
          <p:cNvPr id="53280" name="Line 33"/>
          <p:cNvSpPr>
            <a:spLocks noChangeShapeType="1"/>
          </p:cNvSpPr>
          <p:nvPr/>
        </p:nvSpPr>
        <p:spPr bwMode="auto">
          <a:xfrm>
            <a:off x="4956175" y="2354263"/>
            <a:ext cx="384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38" name="Text Box 34"/>
          <p:cNvSpPr txBox="1">
            <a:spLocks noChangeArrowheads="1"/>
          </p:cNvSpPr>
          <p:nvPr/>
        </p:nvSpPr>
        <p:spPr bwMode="auto">
          <a:xfrm>
            <a:off x="866775" y="4406900"/>
            <a:ext cx="1860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MUL R1, R2, R3</a:t>
            </a:r>
          </a:p>
        </p:txBody>
      </p:sp>
      <p:sp>
        <p:nvSpPr>
          <p:cNvPr id="661539" name="Text Box 35"/>
          <p:cNvSpPr txBox="1">
            <a:spLocks noChangeArrowheads="1"/>
          </p:cNvSpPr>
          <p:nvPr/>
        </p:nvSpPr>
        <p:spPr bwMode="auto">
          <a:xfrm>
            <a:off x="117475" y="43037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</a:p>
        </p:txBody>
      </p:sp>
      <p:sp>
        <p:nvSpPr>
          <p:cNvPr id="661540" name="Text Box 36"/>
          <p:cNvSpPr txBox="1">
            <a:spLocks noChangeArrowheads="1"/>
          </p:cNvSpPr>
          <p:nvPr/>
        </p:nvSpPr>
        <p:spPr bwMode="auto">
          <a:xfrm>
            <a:off x="117475" y="47640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</a:p>
        </p:txBody>
      </p:sp>
      <p:sp>
        <p:nvSpPr>
          <p:cNvPr id="661541" name="Text Box 37"/>
          <p:cNvSpPr txBox="1">
            <a:spLocks noChangeArrowheads="1"/>
          </p:cNvSpPr>
          <p:nvPr/>
        </p:nvSpPr>
        <p:spPr bwMode="auto">
          <a:xfrm rot="-863616">
            <a:off x="4291013" y="1641475"/>
            <a:ext cx="933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Flush!! </a:t>
            </a:r>
          </a:p>
        </p:txBody>
      </p:sp>
      <p:sp>
        <p:nvSpPr>
          <p:cNvPr id="661542" name="Text Box 38"/>
          <p:cNvSpPr txBox="1">
            <a:spLocks noChangeArrowheads="1"/>
          </p:cNvSpPr>
          <p:nvPr/>
        </p:nvSpPr>
        <p:spPr bwMode="auto">
          <a:xfrm>
            <a:off x="117475" y="52339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</a:p>
        </p:txBody>
      </p:sp>
      <p:sp>
        <p:nvSpPr>
          <p:cNvPr id="661543" name="Text Box 39"/>
          <p:cNvSpPr txBox="1">
            <a:spLocks noChangeArrowheads="1"/>
          </p:cNvSpPr>
          <p:nvPr/>
        </p:nvSpPr>
        <p:spPr bwMode="auto">
          <a:xfrm>
            <a:off x="6991350" y="25860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0x0003</a:t>
            </a:r>
          </a:p>
        </p:txBody>
      </p:sp>
      <p:sp>
        <p:nvSpPr>
          <p:cNvPr id="661544" name="Text Box 40"/>
          <p:cNvSpPr txBox="1">
            <a:spLocks noChangeArrowheads="1"/>
          </p:cNvSpPr>
          <p:nvPr/>
        </p:nvSpPr>
        <p:spPr bwMode="auto">
          <a:xfrm>
            <a:off x="6108700" y="25860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</a:p>
        </p:txBody>
      </p:sp>
      <p:sp>
        <p:nvSpPr>
          <p:cNvPr id="661545" name="Text Box 41"/>
          <p:cNvSpPr txBox="1">
            <a:spLocks noChangeArrowheads="1"/>
          </p:cNvSpPr>
          <p:nvPr/>
        </p:nvSpPr>
        <p:spPr bwMode="auto">
          <a:xfrm>
            <a:off x="5148263" y="258445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</a:p>
        </p:txBody>
      </p:sp>
      <p:sp>
        <p:nvSpPr>
          <p:cNvPr id="661546" name="Text Box 42"/>
          <p:cNvSpPr txBox="1">
            <a:spLocks noChangeArrowheads="1"/>
          </p:cNvSpPr>
          <p:nvPr/>
        </p:nvSpPr>
        <p:spPr bwMode="auto">
          <a:xfrm>
            <a:off x="4191000" y="258445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</a:p>
        </p:txBody>
      </p:sp>
      <p:sp>
        <p:nvSpPr>
          <p:cNvPr id="661547" name="Text Box 43"/>
          <p:cNvSpPr txBox="1">
            <a:spLocks noChangeArrowheads="1"/>
          </p:cNvSpPr>
          <p:nvPr/>
        </p:nvSpPr>
        <p:spPr bwMode="auto">
          <a:xfrm>
            <a:off x="3189288" y="258445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</a:p>
        </p:txBody>
      </p:sp>
      <p:sp>
        <p:nvSpPr>
          <p:cNvPr id="661548" name="Rectangle 44"/>
          <p:cNvSpPr>
            <a:spLocks noChangeArrowheads="1"/>
          </p:cNvSpPr>
          <p:nvPr/>
        </p:nvSpPr>
        <p:spPr bwMode="auto">
          <a:xfrm>
            <a:off x="6261100" y="2008188"/>
            <a:ext cx="461963" cy="652462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53292" name="Group 45"/>
          <p:cNvGrpSpPr>
            <a:grpSpLocks/>
          </p:cNvGrpSpPr>
          <p:nvPr/>
        </p:nvGrpSpPr>
        <p:grpSpPr bwMode="auto">
          <a:xfrm>
            <a:off x="6376988" y="2162175"/>
            <a:ext cx="230187" cy="344488"/>
            <a:chOff x="1138" y="1579"/>
            <a:chExt cx="581" cy="1162"/>
          </a:xfrm>
        </p:grpSpPr>
        <p:sp>
          <p:nvSpPr>
            <p:cNvPr id="53361" name="Line 46"/>
            <p:cNvSpPr>
              <a:spLocks noChangeShapeType="1"/>
            </p:cNvSpPr>
            <p:nvPr/>
          </p:nvSpPr>
          <p:spPr bwMode="auto">
            <a:xfrm flipH="1">
              <a:off x="1138" y="2499"/>
              <a:ext cx="581" cy="2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3362" name="Group 47"/>
            <p:cNvGrpSpPr>
              <a:grpSpLocks/>
            </p:cNvGrpSpPr>
            <p:nvPr/>
          </p:nvGrpSpPr>
          <p:grpSpPr bwMode="auto">
            <a:xfrm>
              <a:off x="1138" y="1579"/>
              <a:ext cx="581" cy="1162"/>
              <a:chOff x="1138" y="1579"/>
              <a:chExt cx="581" cy="1162"/>
            </a:xfrm>
          </p:grpSpPr>
          <p:sp>
            <p:nvSpPr>
              <p:cNvPr id="53363" name="Line 48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0" cy="4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4" name="Line 49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581" cy="2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5" name="Line 50"/>
              <p:cNvSpPr>
                <a:spLocks noChangeShapeType="1"/>
              </p:cNvSpPr>
              <p:nvPr/>
            </p:nvSpPr>
            <p:spPr bwMode="auto">
              <a:xfrm>
                <a:off x="1719" y="1821"/>
                <a:ext cx="0" cy="6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6" name="Line 51"/>
              <p:cNvSpPr>
                <a:spLocks noChangeShapeType="1"/>
              </p:cNvSpPr>
              <p:nvPr/>
            </p:nvSpPr>
            <p:spPr bwMode="auto">
              <a:xfrm flipV="1">
                <a:off x="1138" y="2305"/>
                <a:ext cx="0" cy="4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7" name="Line 52"/>
              <p:cNvSpPr>
                <a:spLocks noChangeShapeType="1"/>
              </p:cNvSpPr>
              <p:nvPr/>
            </p:nvSpPr>
            <p:spPr bwMode="auto">
              <a:xfrm>
                <a:off x="1138" y="1991"/>
                <a:ext cx="169" cy="1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8" name="Line 53"/>
              <p:cNvSpPr>
                <a:spLocks noChangeShapeType="1"/>
              </p:cNvSpPr>
              <p:nvPr/>
            </p:nvSpPr>
            <p:spPr bwMode="auto">
              <a:xfrm flipV="1">
                <a:off x="1138" y="2160"/>
                <a:ext cx="169" cy="1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53293" name="Rectangle 54"/>
          <p:cNvSpPr>
            <a:spLocks noChangeArrowheads="1"/>
          </p:cNvSpPr>
          <p:nvPr/>
        </p:nvSpPr>
        <p:spPr bwMode="auto">
          <a:xfrm>
            <a:off x="6261100" y="2851150"/>
            <a:ext cx="461963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4" name="Line 55"/>
          <p:cNvSpPr>
            <a:spLocks noChangeShapeType="1"/>
          </p:cNvSpPr>
          <p:nvPr/>
        </p:nvSpPr>
        <p:spPr bwMode="auto">
          <a:xfrm>
            <a:off x="5762625" y="2352675"/>
            <a:ext cx="4984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5" name="Line 56"/>
          <p:cNvSpPr>
            <a:spLocks noChangeShapeType="1"/>
          </p:cNvSpPr>
          <p:nvPr/>
        </p:nvSpPr>
        <p:spPr bwMode="auto">
          <a:xfrm>
            <a:off x="5992813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6" name="Line 57"/>
          <p:cNvSpPr>
            <a:spLocks noChangeShapeType="1"/>
          </p:cNvSpPr>
          <p:nvPr/>
        </p:nvSpPr>
        <p:spPr bwMode="auto">
          <a:xfrm>
            <a:off x="6723063" y="2354263"/>
            <a:ext cx="498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7" name="Line 58"/>
          <p:cNvSpPr>
            <a:spLocks noChangeShapeType="1"/>
          </p:cNvSpPr>
          <p:nvPr/>
        </p:nvSpPr>
        <p:spPr bwMode="auto">
          <a:xfrm flipH="1" flipV="1">
            <a:off x="6915150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8" name="Text Box 59"/>
          <p:cNvSpPr txBox="1">
            <a:spLocks noChangeArrowheads="1"/>
          </p:cNvSpPr>
          <p:nvPr/>
        </p:nvSpPr>
        <p:spPr bwMode="auto">
          <a:xfrm>
            <a:off x="6224588" y="2908300"/>
            <a:ext cx="652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D-$</a:t>
            </a:r>
          </a:p>
        </p:txBody>
      </p:sp>
      <p:sp>
        <p:nvSpPr>
          <p:cNvPr id="53299" name="Line 60"/>
          <p:cNvSpPr>
            <a:spLocks noChangeShapeType="1"/>
          </p:cNvSpPr>
          <p:nvPr/>
        </p:nvSpPr>
        <p:spPr bwMode="auto">
          <a:xfrm>
            <a:off x="5992813" y="3082925"/>
            <a:ext cx="26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0" name="Rectangle 61"/>
          <p:cNvSpPr>
            <a:spLocks noChangeArrowheads="1"/>
          </p:cNvSpPr>
          <p:nvPr/>
        </p:nvSpPr>
        <p:spPr bwMode="auto">
          <a:xfrm>
            <a:off x="6261100" y="1625600"/>
            <a:ext cx="461963" cy="26511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1" name="Line 62"/>
          <p:cNvSpPr>
            <a:spLocks noChangeShapeType="1"/>
          </p:cNvSpPr>
          <p:nvPr/>
        </p:nvSpPr>
        <p:spPr bwMode="auto">
          <a:xfrm>
            <a:off x="6723063" y="3082925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2" name="Line 63"/>
          <p:cNvSpPr>
            <a:spLocks noChangeShapeType="1"/>
          </p:cNvSpPr>
          <p:nvPr/>
        </p:nvSpPr>
        <p:spPr bwMode="auto">
          <a:xfrm flipV="1">
            <a:off x="5992813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3" name="Line 64"/>
          <p:cNvSpPr>
            <a:spLocks noChangeShapeType="1"/>
          </p:cNvSpPr>
          <p:nvPr/>
        </p:nvSpPr>
        <p:spPr bwMode="auto">
          <a:xfrm>
            <a:off x="5992813" y="1739900"/>
            <a:ext cx="2682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4" name="Line 65"/>
          <p:cNvSpPr>
            <a:spLocks noChangeShapeType="1"/>
          </p:cNvSpPr>
          <p:nvPr/>
        </p:nvSpPr>
        <p:spPr bwMode="auto">
          <a:xfrm>
            <a:off x="6723063" y="1739900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5" name="Line 66"/>
          <p:cNvSpPr>
            <a:spLocks noChangeShapeType="1"/>
          </p:cNvSpPr>
          <p:nvPr/>
        </p:nvSpPr>
        <p:spPr bwMode="auto">
          <a:xfrm>
            <a:off x="6915150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6" name="Text Box 67"/>
          <p:cNvSpPr txBox="1">
            <a:spLocks noChangeArrowheads="1"/>
          </p:cNvSpPr>
          <p:nvPr/>
        </p:nvSpPr>
        <p:spPr bwMode="auto">
          <a:xfrm>
            <a:off x="2803525" y="1641475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</a:t>
            </a:r>
          </a:p>
        </p:txBody>
      </p:sp>
      <p:sp>
        <p:nvSpPr>
          <p:cNvPr id="53307" name="Text Box 68"/>
          <p:cNvSpPr txBox="1">
            <a:spLocks noChangeArrowheads="1"/>
          </p:cNvSpPr>
          <p:nvPr/>
        </p:nvSpPr>
        <p:spPr bwMode="auto">
          <a:xfrm>
            <a:off x="4289425" y="2162175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DEC</a:t>
            </a:r>
          </a:p>
        </p:txBody>
      </p:sp>
      <p:sp>
        <p:nvSpPr>
          <p:cNvPr id="53308" name="Text Box 69"/>
          <p:cNvSpPr txBox="1">
            <a:spLocks noChangeArrowheads="1"/>
          </p:cNvSpPr>
          <p:nvPr/>
        </p:nvSpPr>
        <p:spPr bwMode="auto">
          <a:xfrm>
            <a:off x="7145338" y="2162175"/>
            <a:ext cx="552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WB</a:t>
            </a:r>
          </a:p>
        </p:txBody>
      </p:sp>
      <p:sp>
        <p:nvSpPr>
          <p:cNvPr id="53309" name="Arc 70"/>
          <p:cNvSpPr>
            <a:spLocks/>
          </p:cNvSpPr>
          <p:nvPr/>
        </p:nvSpPr>
        <p:spPr bwMode="auto">
          <a:xfrm flipV="1">
            <a:off x="2805113" y="2698750"/>
            <a:ext cx="422275" cy="925513"/>
          </a:xfrm>
          <a:custGeom>
            <a:avLst/>
            <a:gdLst>
              <a:gd name="T0" fmla="*/ 0 w 21600"/>
              <a:gd name="T1" fmla="*/ 0 h 43189"/>
              <a:gd name="T2" fmla="*/ 2147483647 w 21600"/>
              <a:gd name="T3" fmla="*/ 2147483647 h 43189"/>
              <a:gd name="T4" fmla="*/ 0 w 21600"/>
              <a:gd name="T5" fmla="*/ 2147483647 h 4318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43189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</a:path>
              <a:path w="21600" h="43189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75" name="Arc 71"/>
          <p:cNvSpPr>
            <a:spLocks/>
          </p:cNvSpPr>
          <p:nvPr/>
        </p:nvSpPr>
        <p:spPr bwMode="auto">
          <a:xfrm>
            <a:off x="2792413" y="3659188"/>
            <a:ext cx="434975" cy="500062"/>
          </a:xfrm>
          <a:custGeom>
            <a:avLst/>
            <a:gdLst>
              <a:gd name="T0" fmla="*/ 2147483647 w 22121"/>
              <a:gd name="T1" fmla="*/ 0 h 43200"/>
              <a:gd name="T2" fmla="*/ 0 w 22121"/>
              <a:gd name="T3" fmla="*/ 2147483647 h 43200"/>
              <a:gd name="T4" fmla="*/ 2147483647 w 22121"/>
              <a:gd name="T5" fmla="*/ 2147483647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121" h="43200" fill="none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</a:path>
              <a:path w="22121" h="43200" stroke="0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  <a:lnTo>
                  <a:pt x="521" y="21600"/>
                </a:lnTo>
                <a:lnTo>
                  <a:pt x="520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1" name="Rectangle 72"/>
          <p:cNvSpPr>
            <a:spLocks noChangeArrowheads="1"/>
          </p:cNvSpPr>
          <p:nvPr/>
        </p:nvSpPr>
        <p:spPr bwMode="auto">
          <a:xfrm>
            <a:off x="3265488" y="3429000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2" name="Rectangle 73"/>
          <p:cNvSpPr>
            <a:spLocks noChangeArrowheads="1"/>
          </p:cNvSpPr>
          <p:nvPr/>
        </p:nvSpPr>
        <p:spPr bwMode="auto">
          <a:xfrm>
            <a:off x="4187825" y="3544888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3" name="Rectangle 74"/>
          <p:cNvSpPr>
            <a:spLocks noChangeArrowheads="1"/>
          </p:cNvSpPr>
          <p:nvPr/>
        </p:nvSpPr>
        <p:spPr bwMode="auto">
          <a:xfrm>
            <a:off x="3265488" y="3544888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4" name="Rectangle 75"/>
          <p:cNvSpPr>
            <a:spLocks noChangeArrowheads="1"/>
          </p:cNvSpPr>
          <p:nvPr/>
        </p:nvSpPr>
        <p:spPr bwMode="auto">
          <a:xfrm>
            <a:off x="5110163" y="36607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5" name="Rectangle 76"/>
          <p:cNvSpPr>
            <a:spLocks noChangeArrowheads="1"/>
          </p:cNvSpPr>
          <p:nvPr/>
        </p:nvSpPr>
        <p:spPr bwMode="auto">
          <a:xfrm>
            <a:off x="6030913" y="37750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6" name="Rectangle 77"/>
          <p:cNvSpPr>
            <a:spLocks noChangeArrowheads="1"/>
          </p:cNvSpPr>
          <p:nvPr/>
        </p:nvSpPr>
        <p:spPr bwMode="auto">
          <a:xfrm>
            <a:off x="4187825" y="36607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7" name="Rectangle 78"/>
          <p:cNvSpPr>
            <a:spLocks noChangeArrowheads="1"/>
          </p:cNvSpPr>
          <p:nvPr/>
        </p:nvSpPr>
        <p:spPr bwMode="auto">
          <a:xfrm>
            <a:off x="5108575" y="37750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8" name="Rectangle 79"/>
          <p:cNvSpPr>
            <a:spLocks noChangeArrowheads="1"/>
          </p:cNvSpPr>
          <p:nvPr/>
        </p:nvSpPr>
        <p:spPr bwMode="auto">
          <a:xfrm>
            <a:off x="3265488" y="3659188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9" name="Rectangle 80"/>
          <p:cNvSpPr>
            <a:spLocks noChangeArrowheads="1"/>
          </p:cNvSpPr>
          <p:nvPr/>
        </p:nvSpPr>
        <p:spPr bwMode="auto">
          <a:xfrm>
            <a:off x="4187825" y="377507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0" name="Rectangle 81"/>
          <p:cNvSpPr>
            <a:spLocks noChangeArrowheads="1"/>
          </p:cNvSpPr>
          <p:nvPr/>
        </p:nvSpPr>
        <p:spPr bwMode="auto">
          <a:xfrm>
            <a:off x="3265488" y="3775075"/>
            <a:ext cx="922337" cy="115888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1" name="Rectangle 82"/>
          <p:cNvSpPr>
            <a:spLocks noChangeArrowheads="1"/>
          </p:cNvSpPr>
          <p:nvPr/>
        </p:nvSpPr>
        <p:spPr bwMode="auto">
          <a:xfrm>
            <a:off x="3265488" y="3889375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2" name="Rectangle 83"/>
          <p:cNvSpPr>
            <a:spLocks noChangeArrowheads="1"/>
          </p:cNvSpPr>
          <p:nvPr/>
        </p:nvSpPr>
        <p:spPr bwMode="auto">
          <a:xfrm>
            <a:off x="4187825" y="3890963"/>
            <a:ext cx="922338" cy="115887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3" name="Rectangle 84"/>
          <p:cNvSpPr>
            <a:spLocks noChangeArrowheads="1"/>
          </p:cNvSpPr>
          <p:nvPr/>
        </p:nvSpPr>
        <p:spPr bwMode="auto">
          <a:xfrm>
            <a:off x="5108575" y="3890963"/>
            <a:ext cx="922338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4" name="Rectangle 85"/>
          <p:cNvSpPr>
            <a:spLocks noChangeArrowheads="1"/>
          </p:cNvSpPr>
          <p:nvPr/>
        </p:nvSpPr>
        <p:spPr bwMode="auto">
          <a:xfrm>
            <a:off x="6030913" y="389096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5" name="Rectangle 86"/>
          <p:cNvSpPr>
            <a:spLocks noChangeArrowheads="1"/>
          </p:cNvSpPr>
          <p:nvPr/>
        </p:nvSpPr>
        <p:spPr bwMode="auto">
          <a:xfrm>
            <a:off x="6953250" y="3890963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6" name="Rectangle 87"/>
          <p:cNvSpPr>
            <a:spLocks noChangeArrowheads="1"/>
          </p:cNvSpPr>
          <p:nvPr/>
        </p:nvSpPr>
        <p:spPr bwMode="auto">
          <a:xfrm>
            <a:off x="3265488" y="4006850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2" name="Rectangle 88"/>
          <p:cNvSpPr>
            <a:spLocks noChangeArrowheads="1"/>
          </p:cNvSpPr>
          <p:nvPr/>
        </p:nvSpPr>
        <p:spPr bwMode="auto">
          <a:xfrm>
            <a:off x="3265488" y="4122738"/>
            <a:ext cx="922337" cy="11588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3" name="Rectangle 89"/>
          <p:cNvSpPr>
            <a:spLocks noChangeArrowheads="1"/>
          </p:cNvSpPr>
          <p:nvPr/>
        </p:nvSpPr>
        <p:spPr bwMode="auto">
          <a:xfrm>
            <a:off x="3265488" y="4238625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9" name="Rectangle 90"/>
          <p:cNvSpPr>
            <a:spLocks noChangeArrowheads="1"/>
          </p:cNvSpPr>
          <p:nvPr/>
        </p:nvSpPr>
        <p:spPr bwMode="auto">
          <a:xfrm>
            <a:off x="5110163" y="4006850"/>
            <a:ext cx="922337" cy="115888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0" name="Rectangle 91"/>
          <p:cNvSpPr>
            <a:spLocks noChangeArrowheads="1"/>
          </p:cNvSpPr>
          <p:nvPr/>
        </p:nvSpPr>
        <p:spPr bwMode="auto">
          <a:xfrm>
            <a:off x="6030913" y="4006850"/>
            <a:ext cx="922337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1" name="Rectangle 92"/>
          <p:cNvSpPr>
            <a:spLocks noChangeArrowheads="1"/>
          </p:cNvSpPr>
          <p:nvPr/>
        </p:nvSpPr>
        <p:spPr bwMode="auto">
          <a:xfrm>
            <a:off x="6953250" y="4006850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2" name="Rectangle 93"/>
          <p:cNvSpPr>
            <a:spLocks noChangeArrowheads="1"/>
          </p:cNvSpPr>
          <p:nvPr/>
        </p:nvSpPr>
        <p:spPr bwMode="auto">
          <a:xfrm>
            <a:off x="4187825" y="4006850"/>
            <a:ext cx="922338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8" name="Rectangle 94"/>
          <p:cNvSpPr>
            <a:spLocks noChangeArrowheads="1"/>
          </p:cNvSpPr>
          <p:nvPr/>
        </p:nvSpPr>
        <p:spPr bwMode="auto">
          <a:xfrm>
            <a:off x="4187825" y="4121150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9" name="Rectangle 95"/>
          <p:cNvSpPr>
            <a:spLocks noChangeArrowheads="1"/>
          </p:cNvSpPr>
          <p:nvPr/>
        </p:nvSpPr>
        <p:spPr bwMode="auto">
          <a:xfrm>
            <a:off x="6030913" y="4119563"/>
            <a:ext cx="922337" cy="115887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5" name="Rectangle 96"/>
          <p:cNvSpPr>
            <a:spLocks noChangeArrowheads="1"/>
          </p:cNvSpPr>
          <p:nvPr/>
        </p:nvSpPr>
        <p:spPr bwMode="auto">
          <a:xfrm>
            <a:off x="6953250" y="4121150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1" name="Rectangle 97"/>
          <p:cNvSpPr>
            <a:spLocks noChangeArrowheads="1"/>
          </p:cNvSpPr>
          <p:nvPr/>
        </p:nvSpPr>
        <p:spPr bwMode="auto">
          <a:xfrm>
            <a:off x="5110163" y="4121150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2" name="Rectangle 98"/>
          <p:cNvSpPr>
            <a:spLocks noChangeArrowheads="1"/>
          </p:cNvSpPr>
          <p:nvPr/>
        </p:nvSpPr>
        <p:spPr bwMode="auto">
          <a:xfrm>
            <a:off x="4186238" y="4238625"/>
            <a:ext cx="922337" cy="115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3" name="Rectangle 99"/>
          <p:cNvSpPr>
            <a:spLocks noChangeArrowheads="1"/>
          </p:cNvSpPr>
          <p:nvPr/>
        </p:nvSpPr>
        <p:spPr bwMode="auto">
          <a:xfrm>
            <a:off x="5108575" y="42370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4" name="Rectangle 100"/>
          <p:cNvSpPr>
            <a:spLocks noChangeArrowheads="1"/>
          </p:cNvSpPr>
          <p:nvPr/>
        </p:nvSpPr>
        <p:spPr bwMode="auto">
          <a:xfrm>
            <a:off x="6953250" y="42370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5" name="Rectangle 101"/>
          <p:cNvSpPr>
            <a:spLocks noChangeArrowheads="1"/>
          </p:cNvSpPr>
          <p:nvPr/>
        </p:nvSpPr>
        <p:spPr bwMode="auto">
          <a:xfrm>
            <a:off x="6030913" y="4237038"/>
            <a:ext cx="922337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6" name="Rectangle 102"/>
          <p:cNvSpPr>
            <a:spLocks noChangeArrowheads="1"/>
          </p:cNvSpPr>
          <p:nvPr/>
        </p:nvSpPr>
        <p:spPr bwMode="auto">
          <a:xfrm>
            <a:off x="3265488" y="4352925"/>
            <a:ext cx="922337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7" name="Rectangle 103"/>
          <p:cNvSpPr>
            <a:spLocks noChangeArrowheads="1"/>
          </p:cNvSpPr>
          <p:nvPr/>
        </p:nvSpPr>
        <p:spPr bwMode="auto">
          <a:xfrm>
            <a:off x="4186238" y="4352925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8" name="Rectangle 104"/>
          <p:cNvSpPr>
            <a:spLocks noChangeArrowheads="1"/>
          </p:cNvSpPr>
          <p:nvPr/>
        </p:nvSpPr>
        <p:spPr bwMode="auto">
          <a:xfrm>
            <a:off x="5108575" y="43513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9" name="Rectangle 105"/>
          <p:cNvSpPr>
            <a:spLocks noChangeArrowheads="1"/>
          </p:cNvSpPr>
          <p:nvPr/>
        </p:nvSpPr>
        <p:spPr bwMode="auto">
          <a:xfrm>
            <a:off x="6953250" y="43513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0" name="Rectangle 106"/>
          <p:cNvSpPr>
            <a:spLocks noChangeArrowheads="1"/>
          </p:cNvSpPr>
          <p:nvPr/>
        </p:nvSpPr>
        <p:spPr bwMode="auto">
          <a:xfrm>
            <a:off x="6030913" y="4351338"/>
            <a:ext cx="922337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1" name="Rectangle 107"/>
          <p:cNvSpPr>
            <a:spLocks noChangeArrowheads="1"/>
          </p:cNvSpPr>
          <p:nvPr/>
        </p:nvSpPr>
        <p:spPr bwMode="auto">
          <a:xfrm>
            <a:off x="3265488" y="4467225"/>
            <a:ext cx="922337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2" name="Rectangle 108"/>
          <p:cNvSpPr>
            <a:spLocks noChangeArrowheads="1"/>
          </p:cNvSpPr>
          <p:nvPr/>
        </p:nvSpPr>
        <p:spPr bwMode="auto">
          <a:xfrm>
            <a:off x="4186238" y="4467225"/>
            <a:ext cx="922337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3" name="Rectangle 109"/>
          <p:cNvSpPr>
            <a:spLocks noChangeArrowheads="1"/>
          </p:cNvSpPr>
          <p:nvPr/>
        </p:nvSpPr>
        <p:spPr bwMode="auto">
          <a:xfrm>
            <a:off x="5108575" y="4465638"/>
            <a:ext cx="922338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4" name="Rectangle 110"/>
          <p:cNvSpPr>
            <a:spLocks noChangeArrowheads="1"/>
          </p:cNvSpPr>
          <p:nvPr/>
        </p:nvSpPr>
        <p:spPr bwMode="auto">
          <a:xfrm>
            <a:off x="6953250" y="44656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5" name="Rectangle 111"/>
          <p:cNvSpPr>
            <a:spLocks noChangeArrowheads="1"/>
          </p:cNvSpPr>
          <p:nvPr/>
        </p:nvSpPr>
        <p:spPr bwMode="auto">
          <a:xfrm>
            <a:off x="6030913" y="4465638"/>
            <a:ext cx="922337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6" name="Rectangle 112"/>
          <p:cNvSpPr>
            <a:spLocks noChangeArrowheads="1"/>
          </p:cNvSpPr>
          <p:nvPr/>
        </p:nvSpPr>
        <p:spPr bwMode="auto">
          <a:xfrm>
            <a:off x="3265488" y="4583113"/>
            <a:ext cx="922337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7" name="Rectangle 113"/>
          <p:cNvSpPr>
            <a:spLocks noChangeArrowheads="1"/>
          </p:cNvSpPr>
          <p:nvPr/>
        </p:nvSpPr>
        <p:spPr bwMode="auto">
          <a:xfrm>
            <a:off x="4186238" y="4583113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8" name="Rectangle 114"/>
          <p:cNvSpPr>
            <a:spLocks noChangeArrowheads="1"/>
          </p:cNvSpPr>
          <p:nvPr/>
        </p:nvSpPr>
        <p:spPr bwMode="auto">
          <a:xfrm>
            <a:off x="5108575" y="458152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9" name="Rectangle 115"/>
          <p:cNvSpPr>
            <a:spLocks noChangeArrowheads="1"/>
          </p:cNvSpPr>
          <p:nvPr/>
        </p:nvSpPr>
        <p:spPr bwMode="auto">
          <a:xfrm>
            <a:off x="6953250" y="4581525"/>
            <a:ext cx="922338" cy="115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0" name="Rectangle 116"/>
          <p:cNvSpPr>
            <a:spLocks noChangeArrowheads="1"/>
          </p:cNvSpPr>
          <p:nvPr/>
        </p:nvSpPr>
        <p:spPr bwMode="auto">
          <a:xfrm>
            <a:off x="6030913" y="4581525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1" name="Rectangle 117"/>
          <p:cNvSpPr>
            <a:spLocks noChangeArrowheads="1"/>
          </p:cNvSpPr>
          <p:nvPr/>
        </p:nvSpPr>
        <p:spPr bwMode="auto">
          <a:xfrm>
            <a:off x="3265488" y="469741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2" name="Rectangle 118"/>
          <p:cNvSpPr>
            <a:spLocks noChangeArrowheads="1"/>
          </p:cNvSpPr>
          <p:nvPr/>
        </p:nvSpPr>
        <p:spPr bwMode="auto">
          <a:xfrm>
            <a:off x="4186238" y="4697413"/>
            <a:ext cx="922337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3" name="Rectangle 119"/>
          <p:cNvSpPr>
            <a:spLocks noChangeArrowheads="1"/>
          </p:cNvSpPr>
          <p:nvPr/>
        </p:nvSpPr>
        <p:spPr bwMode="auto">
          <a:xfrm>
            <a:off x="5108575" y="469582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4" name="Rectangle 120"/>
          <p:cNvSpPr>
            <a:spLocks noChangeArrowheads="1"/>
          </p:cNvSpPr>
          <p:nvPr/>
        </p:nvSpPr>
        <p:spPr bwMode="auto">
          <a:xfrm>
            <a:off x="6953250" y="4695825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5" name="Rectangle 121"/>
          <p:cNvSpPr>
            <a:spLocks noChangeArrowheads="1"/>
          </p:cNvSpPr>
          <p:nvPr/>
        </p:nvSpPr>
        <p:spPr bwMode="auto">
          <a:xfrm>
            <a:off x="6030913" y="4695825"/>
            <a:ext cx="922337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33332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indefinite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indefinite"/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9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9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3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7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1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4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5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8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9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4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5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8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9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2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3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4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9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0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2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3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6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7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8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0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1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2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 nodeType="clickPar">
                      <p:stCondLst>
                        <p:cond delay="indefinite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7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1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4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5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6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8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9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0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2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3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4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1506" grpId="0" animBg="1"/>
      <p:bldP spid="661507" grpId="0"/>
      <p:bldP spid="661508" grpId="0" animBg="1"/>
      <p:bldP spid="661509" grpId="0"/>
      <p:bldP spid="661510" grpId="0" animBg="1"/>
      <p:bldP spid="661511" grpId="0" animBg="1"/>
      <p:bldP spid="661532" grpId="0"/>
      <p:bldP spid="661536" grpId="0"/>
      <p:bldP spid="661538" grpId="0"/>
      <p:bldP spid="661539" grpId="0"/>
      <p:bldP spid="661540" grpId="0"/>
      <p:bldP spid="661541" grpId="0"/>
      <p:bldP spid="661541" grpId="1"/>
      <p:bldP spid="661542" grpId="0"/>
      <p:bldP spid="661543" grpId="0"/>
      <p:bldP spid="661544" grpId="0"/>
      <p:bldP spid="661545" grpId="0"/>
      <p:bldP spid="661546" grpId="0"/>
      <p:bldP spid="661547" grpId="0"/>
      <p:bldP spid="661575" grpId="0" animBg="1"/>
      <p:bldP spid="661593" grpId="0" animBg="1"/>
      <p:bldP spid="661602" grpId="0" animBg="1"/>
      <p:bldP spid="661603" grpId="0" animBg="1"/>
      <p:bldP spid="661604" grpId="0" animBg="1"/>
      <p:bldP spid="661605" grpId="0" animBg="1"/>
      <p:bldP spid="661606" grpId="0" animBg="1"/>
      <p:bldP spid="661607" grpId="0" animBg="1"/>
      <p:bldP spid="661608" grpId="0" animBg="1"/>
      <p:bldP spid="661609" grpId="0" animBg="1"/>
      <p:bldP spid="661610" grpId="0" animBg="1"/>
      <p:bldP spid="661611" grpId="0" animBg="1"/>
      <p:bldP spid="661612" grpId="0" animBg="1"/>
      <p:bldP spid="661613" grpId="0" animBg="1"/>
      <p:bldP spid="661614" grpId="0" animBg="1"/>
      <p:bldP spid="661615" grpId="0" animBg="1"/>
      <p:bldP spid="661616" grpId="0" animBg="1"/>
      <p:bldP spid="661617" grpId="0" animBg="1"/>
      <p:bldP spid="661618" grpId="0" animBg="1"/>
      <p:bldP spid="661619" grpId="0" animBg="1"/>
      <p:bldP spid="661620" grpId="0" animBg="1"/>
      <p:bldP spid="661621" grpId="0" animBg="1"/>
      <p:bldP spid="661622" grpId="0" animBg="1"/>
      <p:bldP spid="661623" grpId="0" animBg="1"/>
      <p:bldP spid="661624" grpId="0" animBg="1"/>
      <p:bldP spid="6616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Simplest: Always Guess NextPC = PC + 4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Always predict the next sequential instruction is the next instruction to be executed</a:t>
            </a:r>
          </a:p>
          <a:p>
            <a:r>
              <a:rPr lang="en-US" altLang="en-US">
                <a:ea typeface="ＭＳ Ｐゴシック" charset="-128"/>
              </a:rPr>
              <a:t>This is a form of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next fetch address prediction </a:t>
            </a:r>
            <a:r>
              <a:rPr lang="en-US" altLang="en-US">
                <a:ea typeface="ＭＳ Ｐゴシック" charset="-128"/>
              </a:rPr>
              <a:t>(and branch prediction)</a:t>
            </a:r>
          </a:p>
          <a:p>
            <a:endParaRPr lang="en-US" altLang="en-US" sz="16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can you make this more effective?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Maximize the chances that the next sequential instruction is the next instruction to be executed</a:t>
            </a:r>
          </a:p>
          <a:p>
            <a:pPr lvl="1"/>
            <a:r>
              <a:rPr lang="en-US" altLang="en-US">
                <a:ea typeface="ＭＳ Ｐゴシック" charset="-128"/>
              </a:rPr>
              <a:t>Software: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Lay out the control flow graph such that the “likely next instruction” is on the not-taken path of a branch</a:t>
            </a:r>
          </a:p>
          <a:p>
            <a:pPr lvl="2"/>
            <a:r>
              <a:rPr lang="en-US" altLang="en-US">
                <a:ea typeface="ＭＳ Ｐゴシック" charset="-128"/>
              </a:rPr>
              <a:t>Profile guided code positioning </a:t>
            </a:r>
            <a:r>
              <a:rPr lang="en-US" altLang="en-US">
                <a:ea typeface="ＭＳ Ｐゴシック" charset="-128"/>
                <a:sym typeface="Wingdings" charset="2"/>
              </a:rPr>
              <a:t> Pettis &amp; Hansen, PLDI 1990.</a:t>
            </a:r>
            <a:endParaRPr lang="en-US" altLang="en-US">
              <a:ea typeface="ＭＳ Ｐゴシック" charset="-128"/>
            </a:endParaRPr>
          </a:p>
          <a:p>
            <a:pPr lvl="1"/>
            <a:r>
              <a:rPr lang="en-US" altLang="en-US">
                <a:ea typeface="ＭＳ Ｐゴシック" charset="-128"/>
              </a:rPr>
              <a:t>Hardware: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??? </a:t>
            </a:r>
            <a:r>
              <a:rPr lang="en-US" altLang="en-US">
                <a:ea typeface="ＭＳ Ｐゴシック" charset="-128"/>
              </a:rPr>
              <a:t>(how can you do this in hardware…) </a:t>
            </a:r>
          </a:p>
          <a:p>
            <a:pPr lvl="2"/>
            <a:r>
              <a:rPr lang="en-US" altLang="en-US">
                <a:ea typeface="ＭＳ Ｐゴシック" charset="-128"/>
              </a:rPr>
              <a:t>Cache traces of executed instructions </a:t>
            </a:r>
            <a:r>
              <a:rPr lang="en-US" altLang="en-US">
                <a:ea typeface="ＭＳ Ｐゴシック" charset="-128"/>
                <a:sym typeface="Wingdings" charset="2"/>
              </a:rPr>
              <a:t> Trace cache</a:t>
            </a:r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9A5927-742C-E34D-B8C3-000AB01F730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23721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Guessing NextPC = PC + 4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How else can you make this more effective?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Get rid of control flow instructions (or minimize their occurrence)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How?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1. Get rid of unnecessary control flow instructions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     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combine predicates (predicate combining)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2. Convert control dependences into data dependences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predicated execution</a:t>
            </a:r>
            <a:endParaRPr lang="en-US" altLang="en-US">
              <a:solidFill>
                <a:srgbClr val="FF0000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ADBD38-27AB-AE44-A402-1B26FAF09B9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0382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Prediction: Always PC+4</a:t>
            </a:r>
          </a:p>
        </p:txBody>
      </p:sp>
      <p:sp>
        <p:nvSpPr>
          <p:cNvPr id="5632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995DC7-E8AA-7943-BE18-8016AD4171D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grpSp>
        <p:nvGrpSpPr>
          <p:cNvPr id="56324" name="Group 2"/>
          <p:cNvGrpSpPr>
            <a:grpSpLocks/>
          </p:cNvGrpSpPr>
          <p:nvPr/>
        </p:nvGrpSpPr>
        <p:grpSpPr bwMode="auto">
          <a:xfrm>
            <a:off x="76200" y="1600200"/>
            <a:ext cx="8610600" cy="4572000"/>
            <a:chOff x="48" y="1008"/>
            <a:chExt cx="5424" cy="2880"/>
          </a:xfrm>
        </p:grpSpPr>
        <p:sp>
          <p:nvSpPr>
            <p:cNvPr id="56384" name="Rectangle 3"/>
            <p:cNvSpPr>
              <a:spLocks noChangeArrowheads="1"/>
            </p:cNvSpPr>
            <p:nvPr/>
          </p:nvSpPr>
          <p:spPr bwMode="auto">
            <a:xfrm>
              <a:off x="576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85" name="Rectangle 4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86" name="Rectangle 5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56387" name="Rectangle 6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56388" name="Rectangle 7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56389" name="Rectangle 8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56390" name="Rectangle 9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56391" name="Rectangle 10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56392" name="AutoShape 11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3" name="Rectangle 12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4" name="Rectangle 13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5" name="Rectangle 14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6" name="Rectangle 15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7" name="Rectangle 16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8" name="AutoShape 17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9" name="Rectangle 18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22" name="Group 41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grpSp>
          <p:nvGrpSpPr>
            <p:cNvPr id="56360" name="Group 42"/>
            <p:cNvGrpSpPr>
              <a:grpSpLocks/>
            </p:cNvGrpSpPr>
            <p:nvPr/>
          </p:nvGrpSpPr>
          <p:grpSpPr bwMode="auto">
            <a:xfrm>
              <a:off x="0" y="816"/>
              <a:ext cx="5760" cy="3504"/>
              <a:chOff x="0" y="816"/>
              <a:chExt cx="5760" cy="3504"/>
            </a:xfrm>
          </p:grpSpPr>
          <p:sp>
            <p:nvSpPr>
              <p:cNvPr id="56362" name="Rectangle 43"/>
              <p:cNvSpPr>
                <a:spLocks noChangeArrowheads="1"/>
              </p:cNvSpPr>
              <p:nvPr/>
            </p:nvSpPr>
            <p:spPr bwMode="auto">
              <a:xfrm>
                <a:off x="0" y="816"/>
                <a:ext cx="5760" cy="350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3" name="Rectangle 44"/>
              <p:cNvSpPr>
                <a:spLocks noChangeArrowheads="1"/>
              </p:cNvSpPr>
              <p:nvPr/>
            </p:nvSpPr>
            <p:spPr bwMode="auto">
              <a:xfrm>
                <a:off x="1824" y="1008"/>
                <a:ext cx="768" cy="2112"/>
              </a:xfrm>
              <a:prstGeom prst="rect">
                <a:avLst/>
              </a:prstGeom>
              <a:solidFill>
                <a:srgbClr val="D4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4" name="Rectangle 45"/>
              <p:cNvSpPr>
                <a:spLocks noChangeArrowheads="1"/>
              </p:cNvSpPr>
              <p:nvPr/>
            </p:nvSpPr>
            <p:spPr bwMode="auto">
              <a:xfrm>
                <a:off x="1296" y="1680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IF</a:t>
                </a:r>
                <a:r>
                  <a:rPr kumimoji="0" lang="en-US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PC+4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5" name="Rectangle 46"/>
              <p:cNvSpPr>
                <a:spLocks noChangeArrowheads="1"/>
              </p:cNvSpPr>
              <p:nvPr/>
            </p:nvSpPr>
            <p:spPr bwMode="auto">
              <a:xfrm>
                <a:off x="672" y="1392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IF</a:t>
                </a:r>
                <a:r>
                  <a:rPr kumimoji="0" lang="en-US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PC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6" name="Rectangle 47"/>
              <p:cNvSpPr>
                <a:spLocks noChangeArrowheads="1"/>
              </p:cNvSpPr>
              <p:nvPr/>
            </p:nvSpPr>
            <p:spPr bwMode="auto">
              <a:xfrm>
                <a:off x="672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0</a:t>
                </a:r>
              </a:p>
            </p:txBody>
          </p:sp>
          <p:sp>
            <p:nvSpPr>
              <p:cNvPr id="56367" name="Rectangle 48"/>
              <p:cNvSpPr>
                <a:spLocks noChangeArrowheads="1"/>
              </p:cNvSpPr>
              <p:nvPr/>
            </p:nvSpPr>
            <p:spPr bwMode="auto">
              <a:xfrm>
                <a:off x="1296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1</a:t>
                </a:r>
              </a:p>
            </p:txBody>
          </p:sp>
          <p:sp>
            <p:nvSpPr>
              <p:cNvPr id="56368" name="Rectangle 49"/>
              <p:cNvSpPr>
                <a:spLocks noChangeArrowheads="1"/>
              </p:cNvSpPr>
              <p:nvPr/>
            </p:nvSpPr>
            <p:spPr bwMode="auto">
              <a:xfrm>
                <a:off x="1920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2</a:t>
                </a:r>
              </a:p>
            </p:txBody>
          </p:sp>
          <p:sp>
            <p:nvSpPr>
              <p:cNvPr id="56369" name="Rectangle 50"/>
              <p:cNvSpPr>
                <a:spLocks noChangeArrowheads="1"/>
              </p:cNvSpPr>
              <p:nvPr/>
            </p:nvSpPr>
            <p:spPr bwMode="auto">
              <a:xfrm>
                <a:off x="2544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3</a:t>
                </a:r>
              </a:p>
            </p:txBody>
          </p:sp>
          <p:sp>
            <p:nvSpPr>
              <p:cNvPr id="56370" name="Rectangle 51"/>
              <p:cNvSpPr>
                <a:spLocks noChangeArrowheads="1"/>
              </p:cNvSpPr>
              <p:nvPr/>
            </p:nvSpPr>
            <p:spPr bwMode="auto">
              <a:xfrm>
                <a:off x="3168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4</a:t>
                </a:r>
              </a:p>
            </p:txBody>
          </p:sp>
          <p:sp>
            <p:nvSpPr>
              <p:cNvPr id="56371" name="Rectangle 52"/>
              <p:cNvSpPr>
                <a:spLocks noChangeArrowheads="1"/>
              </p:cNvSpPr>
              <p:nvPr/>
            </p:nvSpPr>
            <p:spPr bwMode="auto">
              <a:xfrm>
                <a:off x="3792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5</a:t>
                </a:r>
              </a:p>
            </p:txBody>
          </p:sp>
          <p:sp>
            <p:nvSpPr>
              <p:cNvPr id="56372" name="AutoShape 53"/>
              <p:cNvSpPr>
                <a:spLocks noChangeArrowheads="1"/>
              </p:cNvSpPr>
              <p:nvPr/>
            </p:nvSpPr>
            <p:spPr bwMode="auto">
              <a:xfrm>
                <a:off x="4416" y="1152"/>
                <a:ext cx="1056" cy="144"/>
              </a:xfrm>
              <a:prstGeom prst="rightArrow">
                <a:avLst>
                  <a:gd name="adj1" fmla="val 50000"/>
                  <a:gd name="adj2" fmla="val 183333"/>
                </a:avLst>
              </a:prstGeom>
              <a:solidFill>
                <a:schemeClr val="tx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3" name="Rectangle 54"/>
              <p:cNvSpPr>
                <a:spLocks noChangeArrowheads="1"/>
              </p:cNvSpPr>
              <p:nvPr/>
            </p:nvSpPr>
            <p:spPr bwMode="auto">
              <a:xfrm>
                <a:off x="48" y="1392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4" name="Rectangle 55"/>
              <p:cNvSpPr>
                <a:spLocks noChangeArrowheads="1"/>
              </p:cNvSpPr>
              <p:nvPr/>
            </p:nvSpPr>
            <p:spPr bwMode="auto">
              <a:xfrm>
                <a:off x="48" y="1680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5" name="Rectangle 56"/>
              <p:cNvSpPr>
                <a:spLocks noChangeArrowheads="1"/>
              </p:cNvSpPr>
              <p:nvPr/>
            </p:nvSpPr>
            <p:spPr bwMode="auto">
              <a:xfrm>
                <a:off x="48" y="1968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j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6" name="Rectangle 57"/>
              <p:cNvSpPr>
                <a:spLocks noChangeArrowheads="1"/>
              </p:cNvSpPr>
              <p:nvPr/>
            </p:nvSpPr>
            <p:spPr bwMode="auto">
              <a:xfrm>
                <a:off x="48" y="22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k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7" name="Rectangle 58"/>
              <p:cNvSpPr>
                <a:spLocks noChangeArrowheads="1"/>
              </p:cNvSpPr>
              <p:nvPr/>
            </p:nvSpPr>
            <p:spPr bwMode="auto">
              <a:xfrm>
                <a:off x="48" y="2544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l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8" name="AutoShape 59"/>
              <p:cNvSpPr>
                <a:spLocks noChangeArrowheads="1"/>
              </p:cNvSpPr>
              <p:nvPr/>
            </p:nvSpPr>
            <p:spPr bwMode="auto">
              <a:xfrm rot="5400000">
                <a:off x="-216" y="3288"/>
                <a:ext cx="1056" cy="144"/>
              </a:xfrm>
              <a:prstGeom prst="rightArrow">
                <a:avLst>
                  <a:gd name="adj1" fmla="val 50000"/>
                  <a:gd name="adj2" fmla="val 183333"/>
                </a:avLst>
              </a:prstGeom>
              <a:solidFill>
                <a:schemeClr val="tx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9" name="Rectangle 60"/>
              <p:cNvSpPr>
                <a:spLocks noChangeArrowheads="1"/>
              </p:cNvSpPr>
              <p:nvPr/>
            </p:nvSpPr>
            <p:spPr bwMode="auto">
              <a:xfrm>
                <a:off x="48" y="1392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h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80" name="Rectangle 61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ID</a:t>
                </a:r>
              </a:p>
            </p:txBody>
          </p:sp>
          <p:sp>
            <p:nvSpPr>
              <p:cNvPr id="56381" name="Rectangle 62"/>
              <p:cNvSpPr>
                <a:spLocks noChangeArrowheads="1"/>
              </p:cNvSpPr>
              <p:nvPr/>
            </p:nvSpPr>
            <p:spPr bwMode="auto">
              <a:xfrm>
                <a:off x="1920" y="1392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ALU</a:t>
                </a:r>
              </a:p>
            </p:txBody>
          </p:sp>
          <p:sp>
            <p:nvSpPr>
              <p:cNvPr id="56382" name="Rectangle 63"/>
              <p:cNvSpPr>
                <a:spLocks noChangeArrowheads="1"/>
              </p:cNvSpPr>
              <p:nvPr/>
            </p:nvSpPr>
            <p:spPr bwMode="auto">
              <a:xfrm>
                <a:off x="1920" y="1680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ID</a:t>
                </a:r>
              </a:p>
            </p:txBody>
          </p:sp>
          <p:sp>
            <p:nvSpPr>
              <p:cNvPr id="56383" name="Rectangle 64"/>
              <p:cNvSpPr>
                <a:spLocks noChangeArrowheads="1"/>
              </p:cNvSpPr>
              <p:nvPr/>
            </p:nvSpPr>
            <p:spPr bwMode="auto">
              <a:xfrm>
                <a:off x="1920" y="1968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IF</a:t>
                </a:r>
                <a:r>
                  <a:rPr kumimoji="0" lang="en-US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PC+8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6361" name="Text Box 65"/>
            <p:cNvSpPr txBox="1">
              <a:spLocks noChangeArrowheads="1"/>
            </p:cNvSpPr>
            <p:nvPr/>
          </p:nvSpPr>
          <p:spPr bwMode="auto">
            <a:xfrm>
              <a:off x="2758" y="2596"/>
              <a:ext cx="2701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branch condition and target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evaluated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 ALU</a:t>
              </a:r>
            </a:p>
          </p:txBody>
        </p:sp>
      </p:grpSp>
      <p:grpSp>
        <p:nvGrpSpPr>
          <p:cNvPr id="47" name="Group 66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sp>
          <p:nvSpPr>
            <p:cNvPr id="56334" name="Rectangle 67"/>
            <p:cNvSpPr>
              <a:spLocks noChangeArrowheads="1"/>
            </p:cNvSpPr>
            <p:nvPr/>
          </p:nvSpPr>
          <p:spPr bwMode="auto">
            <a:xfrm>
              <a:off x="0" y="816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5" name="Rectangle 68"/>
            <p:cNvSpPr>
              <a:spLocks noChangeArrowheads="1"/>
            </p:cNvSpPr>
            <p:nvPr/>
          </p:nvSpPr>
          <p:spPr bwMode="auto">
            <a:xfrm>
              <a:off x="2448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6" name="Rectangle 69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PC+4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7" name="Rectangle 70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8" name="Rectangle 71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56339" name="Rectangle 72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56340" name="Rectangle 73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56341" name="Rectangle 74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56342" name="Rectangle 75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56343" name="Rectangle 76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56344" name="AutoShape 77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5" name="Rectangle 78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6" name="Rectangle 79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7" name="Rectangle 80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8" name="Rectangle 81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9" name="Rectangle 82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0" name="AutoShape 83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1" name="Rectangle 84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2" name="Rectangle 85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6353" name="Rectangle 86"/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6354" name="Rectangle 87"/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6355" name="Rectangle 88"/>
            <p:cNvSpPr>
              <a:spLocks noChangeArrowheads="1"/>
            </p:cNvSpPr>
            <p:nvPr/>
          </p:nvSpPr>
          <p:spPr bwMode="auto">
            <a:xfrm>
              <a:off x="1920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PC+8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6" name="Rectangle 89"/>
            <p:cNvSpPr>
              <a:spLocks noChangeArrowheads="1"/>
            </p:cNvSpPr>
            <p:nvPr/>
          </p:nvSpPr>
          <p:spPr bwMode="auto">
            <a:xfrm>
              <a:off x="2544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6357" name="Rectangle 90"/>
            <p:cNvSpPr>
              <a:spLocks noChangeArrowheads="1"/>
            </p:cNvSpPr>
            <p:nvPr/>
          </p:nvSpPr>
          <p:spPr bwMode="auto">
            <a:xfrm>
              <a:off x="2544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6358" name="Rectangle 91"/>
            <p:cNvSpPr>
              <a:spLocks noChangeArrowheads="1"/>
            </p:cNvSpPr>
            <p:nvPr/>
          </p:nvSpPr>
          <p:spPr bwMode="auto">
            <a:xfrm>
              <a:off x="2544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target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9" name="Rectangle 92"/>
            <p:cNvSpPr>
              <a:spLocks noChangeArrowheads="1"/>
            </p:cNvSpPr>
            <p:nvPr/>
          </p:nvSpPr>
          <p:spPr bwMode="auto">
            <a:xfrm>
              <a:off x="2544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</p:grpSp>
      <p:grpSp>
        <p:nvGrpSpPr>
          <p:cNvPr id="74" name="Group 93"/>
          <p:cNvGrpSpPr>
            <a:grpSpLocks/>
          </p:cNvGrpSpPr>
          <p:nvPr/>
        </p:nvGrpSpPr>
        <p:grpSpPr bwMode="auto">
          <a:xfrm>
            <a:off x="1206500" y="2438400"/>
            <a:ext cx="7937500" cy="4419600"/>
            <a:chOff x="760" y="1536"/>
            <a:chExt cx="5000" cy="2784"/>
          </a:xfrm>
        </p:grpSpPr>
        <p:sp>
          <p:nvSpPr>
            <p:cNvPr id="56329" name="Text Box 94"/>
            <p:cNvSpPr txBox="1">
              <a:spLocks noChangeArrowheads="1"/>
            </p:cNvSpPr>
            <p:nvPr/>
          </p:nvSpPr>
          <p:spPr bwMode="auto">
            <a:xfrm>
              <a:off x="3173" y="3099"/>
              <a:ext cx="2587" cy="1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b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When a branch resolves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- branch target (Inst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)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is fetched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- all instructions fetched since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 inst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 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(so called 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wrong-path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 instructions) must be flushed</a:t>
              </a:r>
            </a:p>
          </p:txBody>
        </p:sp>
        <p:grpSp>
          <p:nvGrpSpPr>
            <p:cNvPr id="56330" name="Group 95"/>
            <p:cNvGrpSpPr>
              <a:grpSpLocks/>
            </p:cNvGrpSpPr>
            <p:nvPr/>
          </p:nvGrpSpPr>
          <p:grpSpPr bwMode="auto">
            <a:xfrm>
              <a:off x="760" y="1536"/>
              <a:ext cx="2408" cy="864"/>
              <a:chOff x="760" y="1536"/>
              <a:chExt cx="2408" cy="864"/>
            </a:xfrm>
          </p:grpSpPr>
          <p:sp>
            <p:nvSpPr>
              <p:cNvPr id="56331" name="Freeform 96"/>
              <p:cNvSpPr>
                <a:spLocks/>
              </p:cNvSpPr>
              <p:nvPr/>
            </p:nvSpPr>
            <p:spPr bwMode="auto">
              <a:xfrm>
                <a:off x="760" y="1536"/>
                <a:ext cx="1784" cy="864"/>
              </a:xfrm>
              <a:custGeom>
                <a:avLst/>
                <a:gdLst>
                  <a:gd name="T0" fmla="*/ 1 w 2504"/>
                  <a:gd name="T1" fmla="*/ 0 h 1152"/>
                  <a:gd name="T2" fmla="*/ 2 w 2504"/>
                  <a:gd name="T3" fmla="*/ 10 h 1152"/>
                  <a:gd name="T4" fmla="*/ 11 w 2504"/>
                  <a:gd name="T5" fmla="*/ 12 h 1152"/>
                  <a:gd name="T6" fmla="*/ 0 60000 65536"/>
                  <a:gd name="T7" fmla="*/ 0 60000 65536"/>
                  <a:gd name="T8" fmla="*/ 0 60000 65536"/>
                  <a:gd name="T9" fmla="*/ 0 w 2504"/>
                  <a:gd name="T10" fmla="*/ 0 h 1152"/>
                  <a:gd name="T11" fmla="*/ 2504 w 2504"/>
                  <a:gd name="T12" fmla="*/ 1152 h 1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04" h="1152">
                    <a:moveTo>
                      <a:pt x="152" y="0"/>
                    </a:moveTo>
                    <a:cubicBezTo>
                      <a:pt x="76" y="384"/>
                      <a:pt x="0" y="768"/>
                      <a:pt x="392" y="960"/>
                    </a:cubicBezTo>
                    <a:cubicBezTo>
                      <a:pt x="784" y="1152"/>
                      <a:pt x="1644" y="1152"/>
                      <a:pt x="2504" y="1152"/>
                    </a:cubicBezTo>
                  </a:path>
                </a:pathLst>
              </a:custGeom>
              <a:noFill/>
              <a:ln w="5715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32" name="Line 97"/>
              <p:cNvSpPr>
                <a:spLocks noChangeShapeType="1"/>
              </p:cNvSpPr>
              <p:nvPr/>
            </p:nvSpPr>
            <p:spPr bwMode="auto">
              <a:xfrm flipV="1">
                <a:off x="1248" y="1728"/>
                <a:ext cx="1920" cy="144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33" name="Line 98"/>
              <p:cNvSpPr>
                <a:spLocks noChangeShapeType="1"/>
              </p:cNvSpPr>
              <p:nvPr/>
            </p:nvSpPr>
            <p:spPr bwMode="auto">
              <a:xfrm flipV="1">
                <a:off x="1702" y="1968"/>
                <a:ext cx="1466" cy="192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56328" name="Text Box 100"/>
          <p:cNvSpPr txBox="1">
            <a:spLocks noChangeArrowheads="1"/>
          </p:cNvSpPr>
          <p:nvPr/>
        </p:nvSpPr>
        <p:spPr bwMode="auto">
          <a:xfrm>
            <a:off x="198438" y="6407150"/>
            <a:ext cx="215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 is a branch</a:t>
            </a:r>
          </a:p>
        </p:txBody>
      </p:sp>
    </p:spTree>
    <p:extLst>
      <p:ext uri="{BB962C8B-B14F-4D97-AF65-F5344CB8AC3E}">
        <p14:creationId xmlns:p14="http://schemas.microsoft.com/office/powerpoint/2010/main" val="2082194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Pipeline Flush on a Misprediction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44B737-C609-0646-904B-A018C3AD7AF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7348" name="Rectangle 2"/>
          <p:cNvSpPr>
            <a:spLocks noChangeArrowheads="1"/>
          </p:cNvSpPr>
          <p:nvPr/>
        </p:nvSpPr>
        <p:spPr bwMode="auto">
          <a:xfrm>
            <a:off x="0" y="1295400"/>
            <a:ext cx="9144000" cy="5562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49" name="Rectangle 3"/>
          <p:cNvSpPr>
            <a:spLocks noChangeArrowheads="1"/>
          </p:cNvSpPr>
          <p:nvPr/>
        </p:nvSpPr>
        <p:spPr bwMode="auto">
          <a:xfrm>
            <a:off x="3886200" y="1600200"/>
            <a:ext cx="1219200" cy="3352800"/>
          </a:xfrm>
          <a:prstGeom prst="rect">
            <a:avLst/>
          </a:prstGeom>
          <a:solidFill>
            <a:srgbClr val="D49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0" name="Rectangle 4"/>
          <p:cNvSpPr>
            <a:spLocks noChangeArrowheads="1"/>
          </p:cNvSpPr>
          <p:nvPr/>
        </p:nvSpPr>
        <p:spPr bwMode="auto">
          <a:xfrm>
            <a:off x="2057400" y="26670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PC+4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1" name="Rectangle 5"/>
          <p:cNvSpPr>
            <a:spLocks noChangeArrowheads="1"/>
          </p:cNvSpPr>
          <p:nvPr/>
        </p:nvSpPr>
        <p:spPr bwMode="auto">
          <a:xfrm>
            <a:off x="10668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2" name="Rectangle 6"/>
          <p:cNvSpPr>
            <a:spLocks noChangeArrowheads="1"/>
          </p:cNvSpPr>
          <p:nvPr/>
        </p:nvSpPr>
        <p:spPr bwMode="auto">
          <a:xfrm>
            <a:off x="1066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57353" name="Rectangle 7"/>
          <p:cNvSpPr>
            <a:spLocks noChangeArrowheads="1"/>
          </p:cNvSpPr>
          <p:nvPr/>
        </p:nvSpPr>
        <p:spPr bwMode="auto">
          <a:xfrm>
            <a:off x="20574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</a:t>
            </a:r>
          </a:p>
        </p:txBody>
      </p:sp>
      <p:sp>
        <p:nvSpPr>
          <p:cNvPr id="57354" name="Rectangle 8"/>
          <p:cNvSpPr>
            <a:spLocks noChangeArrowheads="1"/>
          </p:cNvSpPr>
          <p:nvPr/>
        </p:nvSpPr>
        <p:spPr bwMode="auto">
          <a:xfrm>
            <a:off x="30480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2</a:t>
            </a:r>
          </a:p>
        </p:txBody>
      </p:sp>
      <p:sp>
        <p:nvSpPr>
          <p:cNvPr id="57355" name="Rectangle 9"/>
          <p:cNvSpPr>
            <a:spLocks noChangeArrowheads="1"/>
          </p:cNvSpPr>
          <p:nvPr/>
        </p:nvSpPr>
        <p:spPr bwMode="auto">
          <a:xfrm>
            <a:off x="40386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57356" name="Rectangle 10"/>
          <p:cNvSpPr>
            <a:spLocks noChangeArrowheads="1"/>
          </p:cNvSpPr>
          <p:nvPr/>
        </p:nvSpPr>
        <p:spPr bwMode="auto">
          <a:xfrm>
            <a:off x="50292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4</a:t>
            </a:r>
          </a:p>
        </p:txBody>
      </p:sp>
      <p:sp>
        <p:nvSpPr>
          <p:cNvPr id="57357" name="Rectangle 11"/>
          <p:cNvSpPr>
            <a:spLocks noChangeArrowheads="1"/>
          </p:cNvSpPr>
          <p:nvPr/>
        </p:nvSpPr>
        <p:spPr bwMode="auto">
          <a:xfrm>
            <a:off x="6019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5</a:t>
            </a:r>
          </a:p>
        </p:txBody>
      </p:sp>
      <p:sp>
        <p:nvSpPr>
          <p:cNvPr id="57358" name="AutoShape 12"/>
          <p:cNvSpPr>
            <a:spLocks noChangeArrowheads="1"/>
          </p:cNvSpPr>
          <p:nvPr/>
        </p:nvSpPr>
        <p:spPr bwMode="auto">
          <a:xfrm>
            <a:off x="7010400" y="18288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9" name="Rectangle 13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0" name="Rectangle 14"/>
          <p:cNvSpPr>
            <a:spLocks noChangeArrowheads="1"/>
          </p:cNvSpPr>
          <p:nvPr/>
        </p:nvSpPr>
        <p:spPr bwMode="auto">
          <a:xfrm>
            <a:off x="76200" y="26670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1" name="Rectangle 15"/>
          <p:cNvSpPr>
            <a:spLocks noChangeArrowheads="1"/>
          </p:cNvSpPr>
          <p:nvPr/>
        </p:nvSpPr>
        <p:spPr bwMode="auto">
          <a:xfrm>
            <a:off x="76200" y="31242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j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2" name="Rectangle 16"/>
          <p:cNvSpPr>
            <a:spLocks noChangeArrowheads="1"/>
          </p:cNvSpPr>
          <p:nvPr/>
        </p:nvSpPr>
        <p:spPr bwMode="auto">
          <a:xfrm>
            <a:off x="76200" y="3581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3" name="Rectangle 17"/>
          <p:cNvSpPr>
            <a:spLocks noChangeArrowheads="1"/>
          </p:cNvSpPr>
          <p:nvPr/>
        </p:nvSpPr>
        <p:spPr bwMode="auto">
          <a:xfrm>
            <a:off x="76200" y="40386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l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4" name="AutoShape 18"/>
          <p:cNvSpPr>
            <a:spLocks noChangeArrowheads="1"/>
          </p:cNvSpPr>
          <p:nvPr/>
        </p:nvSpPr>
        <p:spPr bwMode="auto">
          <a:xfrm rot="5400000">
            <a:off x="-342900" y="52197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5" name="Rectangle 19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6" name="Rectangle 20"/>
          <p:cNvSpPr>
            <a:spLocks noChangeArrowheads="1"/>
          </p:cNvSpPr>
          <p:nvPr/>
        </p:nvSpPr>
        <p:spPr bwMode="auto">
          <a:xfrm>
            <a:off x="20574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ID</a:t>
            </a:r>
          </a:p>
        </p:txBody>
      </p:sp>
      <p:sp>
        <p:nvSpPr>
          <p:cNvPr id="57367" name="Rectangle 21"/>
          <p:cNvSpPr>
            <a:spLocks noChangeArrowheads="1"/>
          </p:cNvSpPr>
          <p:nvPr/>
        </p:nvSpPr>
        <p:spPr bwMode="auto">
          <a:xfrm>
            <a:off x="30480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ALU</a:t>
            </a:r>
          </a:p>
        </p:txBody>
      </p:sp>
      <p:sp>
        <p:nvSpPr>
          <p:cNvPr id="57368" name="Rectangle 22"/>
          <p:cNvSpPr>
            <a:spLocks noChangeArrowheads="1"/>
          </p:cNvSpPr>
          <p:nvPr/>
        </p:nvSpPr>
        <p:spPr bwMode="auto">
          <a:xfrm>
            <a:off x="3048000" y="26670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ID</a:t>
            </a:r>
          </a:p>
        </p:txBody>
      </p:sp>
      <p:sp>
        <p:nvSpPr>
          <p:cNvPr id="57369" name="Rectangle 23"/>
          <p:cNvSpPr>
            <a:spLocks noChangeArrowheads="1"/>
          </p:cNvSpPr>
          <p:nvPr/>
        </p:nvSpPr>
        <p:spPr bwMode="auto">
          <a:xfrm>
            <a:off x="3048000" y="31242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PC+8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70" name="Rectangle 24"/>
          <p:cNvSpPr>
            <a:spLocks noChangeArrowheads="1"/>
          </p:cNvSpPr>
          <p:nvPr/>
        </p:nvSpPr>
        <p:spPr bwMode="auto">
          <a:xfrm>
            <a:off x="4038600" y="35814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target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71" name="Rectangle 25"/>
          <p:cNvSpPr>
            <a:spLocks noChangeArrowheads="1"/>
          </p:cNvSpPr>
          <p:nvPr/>
        </p:nvSpPr>
        <p:spPr bwMode="auto">
          <a:xfrm>
            <a:off x="40386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MEM</a:t>
            </a:r>
          </a:p>
        </p:txBody>
      </p:sp>
      <p:grpSp>
        <p:nvGrpSpPr>
          <p:cNvPr id="29" name="Group 26"/>
          <p:cNvGrpSpPr>
            <a:grpSpLocks/>
          </p:cNvGrpSpPr>
          <p:nvPr/>
        </p:nvGrpSpPr>
        <p:grpSpPr bwMode="auto">
          <a:xfrm>
            <a:off x="5029200" y="2209800"/>
            <a:ext cx="914400" cy="2209800"/>
            <a:chOff x="3168" y="1392"/>
            <a:chExt cx="576" cy="1392"/>
          </a:xfrm>
        </p:grpSpPr>
        <p:sp>
          <p:nvSpPr>
            <p:cNvPr id="57384" name="Rectangle 27"/>
            <p:cNvSpPr>
              <a:spLocks noChangeArrowheads="1"/>
            </p:cNvSpPr>
            <p:nvPr/>
          </p:nvSpPr>
          <p:spPr bwMode="auto">
            <a:xfrm>
              <a:off x="3168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7385" name="Rectangle 28"/>
            <p:cNvSpPr>
              <a:spLocks noChangeArrowheads="1"/>
            </p:cNvSpPr>
            <p:nvPr/>
          </p:nvSpPr>
          <p:spPr bwMode="auto">
            <a:xfrm>
              <a:off x="3168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7386" name="Rectangle 29"/>
            <p:cNvSpPr>
              <a:spLocks noChangeArrowheads="1"/>
            </p:cNvSpPr>
            <p:nvPr/>
          </p:nvSpPr>
          <p:spPr bwMode="auto">
            <a:xfrm>
              <a:off x="3168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</p:grpSp>
      <p:sp>
        <p:nvSpPr>
          <p:cNvPr id="57373" name="AutoShape 30"/>
          <p:cNvSpPr>
            <a:spLocks noChangeArrowheads="1"/>
          </p:cNvSpPr>
          <p:nvPr/>
        </p:nvSpPr>
        <p:spPr bwMode="auto">
          <a:xfrm>
            <a:off x="3810000" y="3124200"/>
            <a:ext cx="1371600" cy="381000"/>
          </a:xfrm>
          <a:prstGeom prst="irregularSeal1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killed</a:t>
            </a:r>
          </a:p>
        </p:txBody>
      </p:sp>
      <p:sp>
        <p:nvSpPr>
          <p:cNvPr id="57374" name="AutoShape 31"/>
          <p:cNvSpPr>
            <a:spLocks noChangeArrowheads="1"/>
          </p:cNvSpPr>
          <p:nvPr/>
        </p:nvSpPr>
        <p:spPr bwMode="auto">
          <a:xfrm>
            <a:off x="3810000" y="2667000"/>
            <a:ext cx="1371600" cy="381000"/>
          </a:xfrm>
          <a:prstGeom prst="irregularSeal1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killed</a:t>
            </a:r>
          </a:p>
        </p:txBody>
      </p:sp>
      <p:grpSp>
        <p:nvGrpSpPr>
          <p:cNvPr id="35" name="Group 32"/>
          <p:cNvGrpSpPr>
            <a:grpSpLocks/>
          </p:cNvGrpSpPr>
          <p:nvPr/>
        </p:nvGrpSpPr>
        <p:grpSpPr bwMode="auto">
          <a:xfrm>
            <a:off x="6019800" y="3581400"/>
            <a:ext cx="1905000" cy="1752600"/>
            <a:chOff x="3792" y="2256"/>
            <a:chExt cx="1200" cy="1104"/>
          </a:xfrm>
        </p:grpSpPr>
        <p:sp>
          <p:nvSpPr>
            <p:cNvPr id="57377" name="Rectangle 33"/>
            <p:cNvSpPr>
              <a:spLocks noChangeArrowheads="1"/>
            </p:cNvSpPr>
            <p:nvPr/>
          </p:nvSpPr>
          <p:spPr bwMode="auto">
            <a:xfrm>
              <a:off x="3792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7378" name="Rectangle 34"/>
            <p:cNvSpPr>
              <a:spLocks noChangeArrowheads="1"/>
            </p:cNvSpPr>
            <p:nvPr/>
          </p:nvSpPr>
          <p:spPr bwMode="auto">
            <a:xfrm>
              <a:off x="3792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7379" name="Rectangle 35"/>
            <p:cNvSpPr>
              <a:spLocks noChangeArrowheads="1"/>
            </p:cNvSpPr>
            <p:nvPr/>
          </p:nvSpPr>
          <p:spPr bwMode="auto">
            <a:xfrm>
              <a:off x="3792" y="28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7380" name="Rectangle 36"/>
            <p:cNvSpPr>
              <a:spLocks noChangeArrowheads="1"/>
            </p:cNvSpPr>
            <p:nvPr/>
          </p:nvSpPr>
          <p:spPr bwMode="auto">
            <a:xfrm>
              <a:off x="4416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7381" name="Rectangle 37"/>
            <p:cNvSpPr>
              <a:spLocks noChangeArrowheads="1"/>
            </p:cNvSpPr>
            <p:nvPr/>
          </p:nvSpPr>
          <p:spPr bwMode="auto">
            <a:xfrm>
              <a:off x="4416" y="28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7382" name="Rectangle 38"/>
            <p:cNvSpPr>
              <a:spLocks noChangeArrowheads="1"/>
            </p:cNvSpPr>
            <p:nvPr/>
          </p:nvSpPr>
          <p:spPr bwMode="auto">
            <a:xfrm>
              <a:off x="4416" y="31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7383" name="Rectangle 39"/>
            <p:cNvSpPr>
              <a:spLocks noChangeArrowheads="1"/>
            </p:cNvSpPr>
            <p:nvPr/>
          </p:nvSpPr>
          <p:spPr bwMode="auto">
            <a:xfrm>
              <a:off x="4416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</p:grpSp>
      <p:sp>
        <p:nvSpPr>
          <p:cNvPr id="57376" name="Text Box 41"/>
          <p:cNvSpPr txBox="1">
            <a:spLocks noChangeArrowheads="1"/>
          </p:cNvSpPr>
          <p:nvPr/>
        </p:nvSpPr>
        <p:spPr bwMode="auto">
          <a:xfrm>
            <a:off x="198438" y="6407150"/>
            <a:ext cx="215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 is a branch</a:t>
            </a:r>
          </a:p>
        </p:txBody>
      </p:sp>
    </p:spTree>
    <p:extLst>
      <p:ext uri="{BB962C8B-B14F-4D97-AF65-F5344CB8AC3E}">
        <p14:creationId xmlns:p14="http://schemas.microsoft.com/office/powerpoint/2010/main" val="12405911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Performance Analysis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correct guess </a:t>
            </a:r>
            <a:r>
              <a:rPr lang="en-US" altLang="en-US" dirty="0">
                <a:ea typeface="ＭＳ Ｐゴシック" charset="-128"/>
                <a:sym typeface="Symbol" charset="2"/>
              </a:rPr>
              <a:t> no penalty	</a:t>
            </a:r>
            <a:r>
              <a:rPr lang="en-US" altLang="en-US" dirty="0">
                <a:solidFill>
                  <a:schemeClr val="bg2"/>
                </a:solidFill>
                <a:ea typeface="ＭＳ Ｐゴシック" charset="-128"/>
                <a:sym typeface="Symbol" charset="2"/>
              </a:rPr>
              <a:t>     ~86% of the time</a:t>
            </a:r>
          </a:p>
          <a:p>
            <a:r>
              <a:rPr lang="en-US" altLang="en-US" dirty="0">
                <a:ea typeface="ＭＳ Ｐゴシック" charset="-128"/>
                <a:sym typeface="Symbol" charset="2"/>
              </a:rPr>
              <a:t>incorrect guess  2 bubbles</a:t>
            </a:r>
          </a:p>
          <a:p>
            <a:r>
              <a:rPr lang="en-US" altLang="en-US" dirty="0">
                <a:ea typeface="ＭＳ Ｐゴシック" charset="-128"/>
                <a:sym typeface="Symbol" charset="2"/>
              </a:rPr>
              <a:t>Assume</a:t>
            </a:r>
          </a:p>
          <a:p>
            <a:pPr lvl="1"/>
            <a:r>
              <a:rPr lang="en-US" altLang="en-US" dirty="0">
                <a:ea typeface="ＭＳ Ｐゴシック" charset="-128"/>
                <a:sym typeface="Symbol" charset="2"/>
              </a:rPr>
              <a:t>no data dependency related stalls</a:t>
            </a:r>
          </a:p>
          <a:p>
            <a:pPr lvl="1"/>
            <a:r>
              <a:rPr lang="en-US" altLang="en-US" dirty="0">
                <a:ea typeface="ＭＳ Ｐゴシック" charset="-128"/>
                <a:sym typeface="Symbol" charset="2"/>
              </a:rPr>
              <a:t>20% control flow instructions</a:t>
            </a:r>
          </a:p>
          <a:p>
            <a:pPr lvl="1"/>
            <a:r>
              <a:rPr lang="en-US" altLang="en-US" dirty="0">
                <a:ea typeface="ＭＳ Ｐゴシック" charset="-128"/>
                <a:sym typeface="Symbol" charset="2"/>
              </a:rPr>
              <a:t>70% of control flow instructions are taken</a:t>
            </a:r>
          </a:p>
          <a:p>
            <a:pPr lvl="1"/>
            <a:r>
              <a:rPr lang="en-US" altLang="en-US" dirty="0">
                <a:ea typeface="ＭＳ Ｐゴシック" charset="-128"/>
                <a:sym typeface="Symbol" charset="2"/>
              </a:rPr>
              <a:t>CPI = [ 1 + </a:t>
            </a:r>
            <a:r>
              <a:rPr lang="en-US" altLang="en-US" dirty="0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(0.20*</a:t>
            </a:r>
            <a:r>
              <a:rPr lang="en-US" altLang="en-US" u="sng" dirty="0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0.7</a:t>
            </a:r>
            <a:r>
              <a:rPr lang="en-US" altLang="en-US" dirty="0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) </a:t>
            </a:r>
            <a:r>
              <a:rPr lang="en-US" altLang="en-US" dirty="0">
                <a:ea typeface="ＭＳ Ｐゴシック" charset="-128"/>
                <a:sym typeface="Symbol" charset="2"/>
              </a:rPr>
              <a:t>* 2 ] = 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charset="-128"/>
                <a:sym typeface="Symbol" charset="2"/>
              </a:rPr>
              <a:t>		   = [ 1 + </a:t>
            </a:r>
            <a:r>
              <a:rPr lang="en-US" altLang="en-US" dirty="0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0.14 </a:t>
            </a:r>
            <a:r>
              <a:rPr lang="en-US" altLang="en-US" dirty="0">
                <a:ea typeface="ＭＳ Ｐゴシック" charset="-128"/>
                <a:sym typeface="Symbol" charset="2"/>
              </a:rPr>
              <a:t>* 2 ] = 1.28 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A61356-CEA7-464A-A99A-42716C4B569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67588" name="Line 4"/>
          <p:cNvSpPr>
            <a:spLocks noChangeShapeType="1"/>
          </p:cNvSpPr>
          <p:nvPr/>
        </p:nvSpPr>
        <p:spPr bwMode="auto">
          <a:xfrm>
            <a:off x="3505200" y="4343400"/>
            <a:ext cx="304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 flipH="1">
            <a:off x="2133600" y="4343400"/>
            <a:ext cx="457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2846388" y="4822825"/>
            <a:ext cx="21717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penalty for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 wrong guess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484188" y="4822825"/>
            <a:ext cx="21717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probability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 wrong guess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228600" y="6019800"/>
            <a:ext cx="7543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 we reduce either of the two penalty terms?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 flipH="1" flipV="1">
            <a:off x="1981200" y="5791200"/>
            <a:ext cx="21336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 flipH="1" flipV="1">
            <a:off x="4114800" y="5791200"/>
            <a:ext cx="1524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1718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89" grpId="0" animBg="1"/>
      <p:bldP spid="67590" grpId="0"/>
      <p:bldP spid="67591" grpId="0"/>
      <p:bldP spid="67592" grpId="0"/>
      <p:bldP spid="67593" grpId="0" animBg="1"/>
      <p:bldP spid="675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DCBA2D77-10A7-FB4F-8464-4DEBF2796A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11999A4A-8D8C-0542-9D21-8306EAF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>
              <a:defRPr/>
            </a:pP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Smith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Sohi</a:t>
            </a:r>
            <a:r>
              <a:rPr lang="en-US" altLang="en-US" dirty="0">
                <a:ea typeface="ＭＳ Ｐゴシック" panose="020B0600070205080204" pitchFamily="34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Proceedings of the IEEE, 1995</a:t>
            </a:r>
          </a:p>
          <a:p>
            <a:pPr lvl="1"/>
            <a:endParaRPr lang="en-US" altLang="ja-JP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7.8 and 7.9</a:t>
            </a:r>
            <a:endParaRPr lang="en-US" altLang="ja-JP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 err="1">
                <a:ea typeface="ＭＳ Ｐゴシック" charset="-128"/>
              </a:rPr>
              <a:t>McFarling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DEC WRL Technical Report, 1993.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endParaRPr lang="en-US" dirty="0">
              <a:ea typeface="ＭＳ Ｐゴシック" charset="-128"/>
            </a:endParaRPr>
          </a:p>
          <a:p>
            <a:pPr marL="344487" lvl="1" indent="0">
              <a:buFont typeface="Wingdings" pitchFamily="2" charset="2"/>
              <a:buNone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4BB372DE-F40F-AF46-91EC-3A0AAE9B75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EA1321-6DFB-8545-868E-038B205D496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27496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Reducing Branch Misprediction Penalty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Resolve branch condition and target address early </a:t>
            </a: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92FBAB-0CC0-EA46-9228-C4E2470737F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9396" name="Picture 3" descr="F06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7315200" cy="464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228600" y="6477000"/>
            <a:ext cx="815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1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CPI = [ 1 +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(0.2*</a:t>
            </a: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0.7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)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* 1 ] = 1.14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52400" y="6489700"/>
            <a:ext cx="40528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63DE8"/>
              </a:buClr>
              <a:buSzPct val="70000"/>
              <a:buFont typeface="Wingdings" charset="0"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[Based on original figure from P&amp;H CO&amp;D, COPYRIGHT 2004 Elsevier. ALL RIGHTS RESERVED.]</a:t>
            </a:r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1981200" y="1600200"/>
            <a:ext cx="2286000" cy="2286000"/>
          </a:xfrm>
          <a:custGeom>
            <a:avLst/>
            <a:gdLst>
              <a:gd name="T0" fmla="*/ 2147483647 w 1440"/>
              <a:gd name="T1" fmla="*/ 2147483647 h 1440"/>
              <a:gd name="T2" fmla="*/ 2147483647 w 1440"/>
              <a:gd name="T3" fmla="*/ 0 h 1440"/>
              <a:gd name="T4" fmla="*/ 0 w 1440"/>
              <a:gd name="T5" fmla="*/ 0 h 1440"/>
              <a:gd name="T6" fmla="*/ 0 w 1440"/>
              <a:gd name="T7" fmla="*/ 2147483647 h 1440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440"/>
              <a:gd name="T14" fmla="*/ 1440 w 1440"/>
              <a:gd name="T15" fmla="*/ 1440 h 14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440">
                <a:moveTo>
                  <a:pt x="1440" y="1440"/>
                </a:moveTo>
                <a:lnTo>
                  <a:pt x="1440" y="0"/>
                </a:lnTo>
                <a:lnTo>
                  <a:pt x="0" y="0"/>
                </a:lnTo>
                <a:lnTo>
                  <a:pt x="0" y="384"/>
                </a:lnTo>
              </a:path>
            </a:pathLst>
          </a:custGeom>
          <a:noFill/>
          <a:ln w="1270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Oval 7"/>
          <p:cNvSpPr>
            <a:spLocks noChangeArrowheads="1"/>
          </p:cNvSpPr>
          <p:nvPr/>
        </p:nvSpPr>
        <p:spPr bwMode="auto">
          <a:xfrm>
            <a:off x="3352800" y="2819400"/>
            <a:ext cx="533400" cy="838200"/>
          </a:xfrm>
          <a:prstGeom prst="ellipse">
            <a:avLst/>
          </a:prstGeom>
          <a:noFill/>
          <a:ln w="1905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3962400" y="3657600"/>
            <a:ext cx="533400" cy="838200"/>
          </a:xfrm>
          <a:prstGeom prst="ellipse">
            <a:avLst/>
          </a:prstGeom>
          <a:noFill/>
          <a:ln w="1905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8500" y="4719638"/>
            <a:ext cx="7810500" cy="46196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"/>
                <a:cs typeface="+mn-cs"/>
              </a:rPr>
              <a:t>Is this a good idea?</a:t>
            </a:r>
          </a:p>
        </p:txBody>
      </p:sp>
    </p:spTree>
    <p:extLst>
      <p:ext uri="{BB962C8B-B14F-4D97-AF65-F5344CB8AC3E}">
        <p14:creationId xmlns:p14="http://schemas.microsoft.com/office/powerpoint/2010/main" val="9899793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Prediction (A Bit More Enhanced)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Predict the next fetch address (to be used in the next cycle)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Requires three things to be predicted at fetch stage: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Whether the fetched instruction is a branch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(Conditional) branch direction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Branch target address (if taken)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Observation: Target address remains the same for a conditional direct branch across dynamic instances</a:t>
            </a:r>
          </a:p>
          <a:p>
            <a:pPr lvl="1"/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Store the target address from previous instance and access it with the PC</a:t>
            </a:r>
          </a:p>
          <a:p>
            <a:pPr lvl="1"/>
            <a:r>
              <a:rPr lang="en-US" altLang="en-US">
                <a:ea typeface="ＭＳ Ｐゴシック" charset="-128"/>
              </a:rPr>
              <a:t>Called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Target Buffer (BTB) </a:t>
            </a:r>
            <a:r>
              <a:rPr lang="en-US" altLang="en-US">
                <a:ea typeface="ＭＳ Ｐゴシック" charset="-128"/>
              </a:rPr>
              <a:t>or Branch Target Address Cache</a:t>
            </a: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6A0838-5630-4741-A606-186DE580124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3400" y="3429000"/>
            <a:ext cx="45720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3400" y="2590800"/>
            <a:ext cx="59436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52673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07F5F-C72E-1240-BD99-1429D42BC05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Fetch Stage with BTB and Direction Prediction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2982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(taken?)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24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172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branch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36" name="Content Placeholder 1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39737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AA386-9DEA-EC44-A04B-E1DEF1ADA1B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More Sophisticated Branch Direction Prediction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2982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(taken?)</a:t>
            </a:r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2" name="Rectangle 12"/>
          <p:cNvSpPr>
            <a:spLocks noChangeArrowheads="1"/>
          </p:cNvSpPr>
          <p:nvPr/>
        </p:nvSpPr>
        <p:spPr bwMode="auto">
          <a:xfrm>
            <a:off x="2016125" y="3124200"/>
            <a:ext cx="533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XOR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352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51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172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branch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4827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2" grpId="0" animBg="1"/>
      <p:bldP spid="343053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Three Things to Be Predicted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Requires three things to be predicted at fetch stage: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1. Whether the fetched instruction is a branch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2. (Conditional) branch direction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3. Branch target address (if taken)</a:t>
            </a:r>
          </a:p>
          <a:p>
            <a:pPr marL="342900" lvl="1" indent="0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Third (3.) can be accomplished using a BTB</a:t>
            </a:r>
          </a:p>
          <a:p>
            <a:pPr marL="342900" lvl="1" indent="0"/>
            <a:r>
              <a:rPr lang="en-US" altLang="en-US" dirty="0">
                <a:ea typeface="ＭＳ Ｐゴシック" charset="-128"/>
              </a:rPr>
              <a:t> Remember target address computed last time branch was executed</a:t>
            </a:r>
          </a:p>
          <a:p>
            <a:r>
              <a:rPr lang="en-US" altLang="en-US" dirty="0">
                <a:ea typeface="ＭＳ Ｐゴシック" charset="-128"/>
              </a:rPr>
              <a:t>First (1.) can be accomplished using a BTB</a:t>
            </a:r>
          </a:p>
          <a:p>
            <a:pPr marL="342900" lvl="1" indent="0"/>
            <a:r>
              <a:rPr lang="en-US" altLang="en-US" dirty="0">
                <a:ea typeface="ＭＳ Ｐゴシック" charset="-128"/>
              </a:rPr>
              <a:t> If BTB provides a target address for the program counter, then it must be a branch</a:t>
            </a:r>
          </a:p>
          <a:p>
            <a:pPr marL="342900" lvl="1" indent="0"/>
            <a:r>
              <a:rPr lang="en-US" altLang="en-US" dirty="0">
                <a:ea typeface="ＭＳ Ｐゴシック" charset="-128"/>
              </a:rPr>
              <a:t> Or, we can store “branch metadata” bits in instruction cache/memory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partially decoded instruction stored in I-cache</a:t>
            </a:r>
          </a:p>
          <a:p>
            <a:r>
              <a:rPr lang="en-US" altLang="en-US" dirty="0">
                <a:ea typeface="ＭＳ Ｐゴシック" charset="-128"/>
                <a:sym typeface="Wingdings" charset="2"/>
              </a:rPr>
              <a:t>Second (2.): How do we predict the direction?</a:t>
            </a:r>
            <a:endParaRPr lang="en-US" altLang="en-US" dirty="0">
              <a:ea typeface="ＭＳ Ｐゴシック" charset="-128"/>
            </a:endParaRPr>
          </a:p>
          <a:p>
            <a:pPr marL="342900" lvl="1" indent="0"/>
            <a:endParaRPr lang="en-US" altLang="en-US" dirty="0">
              <a:ea typeface="ＭＳ Ｐゴシック" charset="-128"/>
            </a:endParaRPr>
          </a:p>
        </p:txBody>
      </p:sp>
      <p:sp>
        <p:nvSpPr>
          <p:cNvPr id="829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0AD888-D5EA-D042-A7C8-1D8790CA69D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3400" y="2182813"/>
            <a:ext cx="45720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3400" y="1295400"/>
            <a:ext cx="59436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1752600"/>
            <a:ext cx="4572000" cy="457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21646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charset="-128"/>
              </a:rPr>
              <a:t>Simple Branch Direction Prediction Schemes</a:t>
            </a:r>
          </a:p>
        </p:txBody>
      </p:sp>
      <p:sp>
        <p:nvSpPr>
          <p:cNvPr id="8397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784BC0-987D-E149-BF84-82BE0F4A333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619553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Sophisticated Direction Prediction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analysis based 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Two-bit counter based prediction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Two-level prediction (global vs. local)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Hybrid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Advanced algorithms (e.g., using </a:t>
            </a:r>
            <a:r>
              <a:rPr lang="en-US" altLang="en-US" dirty="0" err="1">
                <a:ea typeface="ＭＳ Ｐゴシック" charset="-128"/>
              </a:rPr>
              <a:t>perceptrons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EEE43-D6CC-2D4B-AFE6-FEB58BF35B5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64645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(I)</a:t>
            </a:r>
          </a:p>
        </p:txBody>
      </p:sp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228600" y="9080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Always not-taken</a:t>
            </a:r>
          </a:p>
          <a:p>
            <a:pPr lvl="1"/>
            <a:r>
              <a:rPr lang="en-US" altLang="en-US">
                <a:ea typeface="ＭＳ Ｐゴシック" charset="-128"/>
              </a:rPr>
              <a:t>Simple to implement: no need for BTB, no direction prediction</a:t>
            </a:r>
          </a:p>
          <a:p>
            <a:pPr lvl="1"/>
            <a:r>
              <a:rPr lang="en-US" altLang="en-US">
                <a:ea typeface="ＭＳ Ｐゴシック" charset="-128"/>
              </a:rPr>
              <a:t>Low accuracy: ~30-40% (for conditional branches)</a:t>
            </a:r>
          </a:p>
          <a:p>
            <a:pPr lvl="1"/>
            <a:r>
              <a:rPr lang="en-US" altLang="en-US">
                <a:ea typeface="ＭＳ Ｐゴシック" charset="-128"/>
              </a:rPr>
              <a:t>Remember: Compiler can layout code such that the likely path is the </a:t>
            </a:r>
            <a:r>
              <a:rPr lang="ja-JP" altLang="en-US">
                <a:ea typeface="ＭＳ Ｐゴシック" charset="-128"/>
              </a:rPr>
              <a:t>“</a:t>
            </a:r>
            <a:r>
              <a:rPr lang="en-US" altLang="ja-JP">
                <a:ea typeface="ＭＳ Ｐゴシック" charset="-128"/>
              </a:rPr>
              <a:t>not-taken</a:t>
            </a:r>
            <a:r>
              <a:rPr lang="ja-JP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path </a:t>
            </a:r>
            <a:r>
              <a:rPr lang="en-US" altLang="ja-JP">
                <a:ea typeface="ＭＳ Ｐゴシック" charset="-128"/>
                <a:sym typeface="Wingdings" charset="2"/>
              </a:rPr>
              <a:t> more effective prediction</a:t>
            </a:r>
            <a:endParaRPr lang="en-US" altLang="ja-JP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>
                <a:ea typeface="ＭＳ Ｐゴシック" charset="-128"/>
              </a:rPr>
              <a:t>No direction prediction</a:t>
            </a:r>
          </a:p>
          <a:p>
            <a:pPr lvl="1"/>
            <a:r>
              <a:rPr lang="en-US" altLang="en-US">
                <a:ea typeface="ＭＳ Ｐゴシック" charset="-128"/>
              </a:rPr>
              <a:t>Better accuracy: ~60-70% (for conditional branches)</a:t>
            </a:r>
          </a:p>
          <a:p>
            <a:pPr lvl="2"/>
            <a:r>
              <a:rPr lang="en-US" altLang="en-US">
                <a:ea typeface="ＭＳ Ｐゴシック" charset="-128"/>
              </a:rPr>
              <a:t>Backward branches (i.e. loop branches) are usually taken</a:t>
            </a:r>
          </a:p>
          <a:p>
            <a:pPr lvl="2"/>
            <a:r>
              <a:rPr lang="en-US" altLang="en-US">
                <a:ea typeface="ＭＳ Ｐゴシック" charset="-128"/>
              </a:rPr>
              <a:t>Backward branch: target address lower than branch PC</a:t>
            </a:r>
          </a:p>
          <a:p>
            <a:pPr lvl="2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Backward taken, forward not taken (BTFN)</a:t>
            </a:r>
          </a:p>
          <a:p>
            <a:pPr lvl="1"/>
            <a:r>
              <a:rPr lang="en-US" altLang="en-US">
                <a:ea typeface="ＭＳ Ｐゴシック" charset="-128"/>
              </a:rPr>
              <a:t>Predict backward (loop) branches as taken, others not-taken</a:t>
            </a:r>
          </a:p>
          <a:p>
            <a:pPr lvl="2"/>
            <a:endParaRPr lang="en-US" altLang="en-US">
              <a:ea typeface="ＭＳ Ｐゴシック" charset="-128"/>
            </a:endParaRP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F6D513-29B6-034E-876A-49F08F845CB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58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Profile-based</a:t>
            </a:r>
          </a:p>
          <a:p>
            <a:pPr lvl="1"/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Compiler determines likely direction for each branch using a profile run. </a:t>
            </a:r>
            <a:r>
              <a:rPr lang="en-US" altLang="en-US">
                <a:ea typeface="ＭＳ Ｐゴシック" charset="-128"/>
              </a:rPr>
              <a:t>Encodes that direction as a hint bit in the branch instruction format.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Per branch prediction (more accurate than schemes in previous slide) </a:t>
            </a:r>
            <a:r>
              <a:rPr lang="en-US" altLang="en-US">
                <a:ea typeface="ＭＳ Ｐゴシック" charset="-128"/>
                <a:sym typeface="Wingdings" charset="2"/>
              </a:rPr>
              <a:t> accurate if profile is representative!</a:t>
            </a:r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Requires hint bits in the branch instruction format</a:t>
            </a: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Accuracy depends on dynamic branch behavior:</a:t>
            </a: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 	</a:t>
            </a:r>
            <a:r>
              <a:rPr lang="en-US" altLang="en-US">
                <a:ea typeface="ＭＳ Ｐゴシック" charset="-128"/>
                <a:sym typeface="Wingdings" charset="2"/>
              </a:rPr>
              <a:t>TTTTTTTTTTNNNNNNNNNN  50% accuracy </a:t>
            </a:r>
            <a:r>
              <a:rPr lang="en-US" altLang="en-US">
                <a:ea typeface="ＭＳ Ｐゴシック" charset="-128"/>
              </a:rPr>
              <a:t>TNTNTNTNTNTNTNTNTNTN </a:t>
            </a:r>
            <a:r>
              <a:rPr lang="en-US" altLang="en-US">
                <a:ea typeface="ＭＳ Ｐゴシック" charset="-128"/>
                <a:sym typeface="Wingdings" charset="2"/>
              </a:rPr>
              <a:t> 50% accuracy</a:t>
            </a: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-- Accuracy depends on the representativeness of profile input set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178D65-171E-9C41-87E0-BE4765D270A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60285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(III)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Program-based (or, program analysis based)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Use heuristics based on program analysis to determine statically-predicted direction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Example opcode heuristic: Predict BLEZ as NT (negative integers used as error values in many programs)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Example loop heuristic: Predict a branch guarding a loop execution as taken (i.e., execute the loop)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Pointer and FP comparisons: Predict not equal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Does not require profiling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Heuristics might be not representative or good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Requires compiler analysis and ISA support (ditto for other static methods)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 sz="2100">
                <a:ea typeface="ＭＳ Ｐゴシック" charset="-128"/>
              </a:rPr>
              <a:t>Ball and Larus, </a:t>
            </a:r>
            <a:r>
              <a:rPr lang="ja-JP" altLang="en-US" sz="2100">
                <a:ea typeface="ＭＳ Ｐゴシック" charset="-128"/>
              </a:rPr>
              <a:t>”</a:t>
            </a:r>
            <a:r>
              <a:rPr lang="en-US" altLang="ja-JP" sz="2100">
                <a:solidFill>
                  <a:srgbClr val="0000FF"/>
                </a:solidFill>
                <a:ea typeface="ＭＳ Ｐゴシック" charset="-128"/>
              </a:rPr>
              <a:t>Branch prediction for free</a:t>
            </a:r>
            <a:r>
              <a:rPr lang="en-US" altLang="ja-JP" sz="2100">
                <a:ea typeface="ＭＳ Ｐゴシック" charset="-128"/>
              </a:rPr>
              <a:t>,</a:t>
            </a:r>
            <a:r>
              <a:rPr lang="ja-JP" altLang="en-US" sz="2100">
                <a:ea typeface="ＭＳ Ｐゴシック" charset="-128"/>
              </a:rPr>
              <a:t>”</a:t>
            </a:r>
            <a:r>
              <a:rPr lang="en-US" altLang="ja-JP" sz="2100">
                <a:ea typeface="ＭＳ Ｐゴシック" charset="-128"/>
              </a:rPr>
              <a:t> PLDI 1993.</a:t>
            </a:r>
          </a:p>
          <a:p>
            <a:pPr lvl="1"/>
            <a:r>
              <a:rPr lang="en-US" altLang="en-US" sz="2100">
                <a:ea typeface="ＭＳ Ｐゴシック" charset="-128"/>
              </a:rPr>
              <a:t>20% misprediction rate</a:t>
            </a:r>
          </a:p>
          <a:p>
            <a:endParaRPr lang="en-US" altLang="en-US" sz="2200">
              <a:ea typeface="ＭＳ Ｐゴシック" charset="-128"/>
            </a:endParaRPr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8B35D5-DCB2-9846-8506-4C5432A578C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2891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9FDC269B-6380-144A-89D7-8151CF18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Agenda for Today &amp; Next Few Lectures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7C981-2B72-A149-8D62-44083326F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Single-cycle Microarchitectures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3B812F"/>
                </a:solidFill>
                <a:ea typeface="ＭＳ Ｐゴシック" panose="020B0600070205080204" pitchFamily="34" charset="-128"/>
              </a:rPr>
              <a:t>Multi-cycle and Microprogrammed Microarchitectures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Pipelining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Issues in Pipelining: Control &amp; Data Dependence Handling, State Maintenance and Recovery, …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Out-of-Order Execution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Other Execution Paradigms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563262BD-639D-534B-8860-A1A7071388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9AE769-7523-6B4F-8B77-73FD96590FB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245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(IV)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Programmer-based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Programmer provides the statically-predicted direction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Via </a:t>
            </a:r>
            <a:r>
              <a:rPr lang="en-US" altLang="en-US" sz="2000" i="1">
                <a:solidFill>
                  <a:srgbClr val="0000FF"/>
                </a:solidFill>
                <a:ea typeface="ＭＳ Ｐゴシック" charset="-128"/>
              </a:rPr>
              <a:t>pragmas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 </a:t>
            </a:r>
            <a:r>
              <a:rPr lang="en-US" altLang="en-US" sz="2000">
                <a:ea typeface="ＭＳ Ｐゴシック" charset="-128"/>
              </a:rPr>
              <a:t>in the programming language that qualify a branch as likely-taken versus likely-not-taken</a:t>
            </a:r>
          </a:p>
          <a:p>
            <a:pPr lvl="1"/>
            <a:endParaRPr lang="en-US" altLang="en-US" sz="200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Does not require profiling or program analysis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Programmer may know some branches and their program better than other analysis techniques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Requires programming language, compiler, ISA support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Burdens the programmer? 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endParaRPr lang="en-US" altLang="en-US" sz="2200">
              <a:ea typeface="ＭＳ Ｐゴシック" charset="-128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34B0E9-32FF-C542-B8B4-6552DE97C4F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1155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Pragmas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Keywords that enable a programmer to convey hints to lower levels of the transformation hierarchy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(likely(x)) { ... }</a:t>
            </a:r>
          </a:p>
          <a:p>
            <a:r>
              <a:rPr lang="en-US" altLang="en-US">
                <a:ea typeface="ＭＳ Ｐゴシック" charset="-128"/>
              </a:rPr>
              <a:t>if (unlikely(error)) { … }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Many other hints and optimizations can be enabled with pragmas</a:t>
            </a:r>
          </a:p>
          <a:p>
            <a:pPr lvl="1"/>
            <a:r>
              <a:rPr lang="en-US" altLang="en-US">
                <a:ea typeface="ＭＳ Ｐゴシック" charset="-128"/>
              </a:rPr>
              <a:t>E.g., whether a loop can be parallelized</a:t>
            </a:r>
          </a:p>
          <a:p>
            <a:pPr lvl="1"/>
            <a:r>
              <a:rPr lang="en-US" altLang="en-US" b="1">
                <a:ea typeface="ＭＳ Ｐゴシック" charset="-128"/>
              </a:rPr>
              <a:t>#pragma omp parallel</a:t>
            </a:r>
          </a:p>
          <a:p>
            <a:pPr lvl="1"/>
            <a:r>
              <a:rPr lang="en-US" altLang="en-US" b="1">
                <a:ea typeface="ＭＳ Ｐゴシック" charset="-128"/>
              </a:rPr>
              <a:t>Description</a:t>
            </a:r>
          </a:p>
          <a:p>
            <a:pPr lvl="2"/>
            <a:r>
              <a:rPr lang="en-US" altLang="en-US">
                <a:ea typeface="ＭＳ Ｐゴシック" charset="-128"/>
              </a:rPr>
              <a:t>The omp parallel directive explicitly instructs the compiler to parallelize the chosen segment of code.</a:t>
            </a: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DB3505-8CC9-0E46-91AB-7C585A8B088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5817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All previous techniques can be combined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based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Programmer based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How would you do that?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What is the common disadvantage of all three techniques?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Cannot adapt to dynamic changes in branch behavior 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This can be mitigated by a dynamic compiler, but not at a fine granularity (and a dynamic compiler has its overheads…)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What is a Dynamic Compiler? </a:t>
            </a:r>
          </a:p>
          <a:p>
            <a:pPr lvl="3"/>
            <a:r>
              <a:rPr lang="en-US" altLang="en-US" dirty="0">
                <a:ea typeface="ＭＳ Ｐゴシック" charset="-128"/>
              </a:rPr>
              <a:t>A compiler that generates code at runtime</a:t>
            </a:r>
          </a:p>
          <a:p>
            <a:pPr lvl="3"/>
            <a:r>
              <a:rPr lang="en-US" altLang="en-US" dirty="0">
                <a:ea typeface="ＭＳ Ｐゴシック" charset="-128"/>
              </a:rPr>
              <a:t>Java JIT (just in time) compiler, Microsoft CLR (common lang. runtime)</a:t>
            </a: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1AD7E7-1298-704A-81FD-8F90F536C61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78634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Sophisticated Direction Prediction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analysis based 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Two-bit counter based prediction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Two-level prediction (global vs. local)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Hybrid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Advanced algorithms (e.g., using </a:t>
            </a:r>
            <a:r>
              <a:rPr lang="en-US" altLang="en-US" dirty="0" err="1">
                <a:ea typeface="ＭＳ Ｐゴシック" charset="-128"/>
              </a:rPr>
              <a:t>perceptrons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EEE43-D6CC-2D4B-AFE6-FEB58BF35B5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FB515C-B36C-9046-AEF6-A8451E007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" y="3810000"/>
            <a:ext cx="2954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436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Dynamic Branch Prediction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228600" y="942975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Predict branches based on dynamic information </a:t>
            </a:r>
            <a:r>
              <a:rPr lang="en-US" altLang="en-US">
                <a:ea typeface="ＭＳ Ｐゴシック" charset="-128"/>
              </a:rPr>
              <a:t>(collected at run-time)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Advantages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Prediction based on history of the execution of branches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   + It can adapt to dynamic changes in branch behavior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No need for static profiling: input set representativeness problem goes away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>
              <a:buClr>
                <a:srgbClr val="CC9900"/>
              </a:buClr>
            </a:pPr>
            <a:r>
              <a:rPr lang="en-US" altLang="en-US">
                <a:solidFill>
                  <a:srgbClr val="000000"/>
                </a:solidFill>
                <a:ea typeface="ＭＳ Ｐゴシック" charset="-128"/>
              </a:rPr>
              <a:t>Disadvantages</a:t>
            </a:r>
          </a:p>
          <a:p>
            <a:pPr lvl="1">
              <a:buClr>
                <a:srgbClr val="CC9900"/>
              </a:buClr>
              <a:buFont typeface="Wingdings" charset="2"/>
              <a:buNone/>
            </a:pPr>
            <a:r>
              <a:rPr lang="en-US" altLang="en-US">
                <a:solidFill>
                  <a:srgbClr val="000000"/>
                </a:solidFill>
                <a:ea typeface="ＭＳ Ｐゴシック" charset="-128"/>
              </a:rPr>
              <a:t>-- More complex (requires additional hardware)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 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3297E6-2C75-3B4C-8721-8EA40235418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62042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Last Time Predictor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Last time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Single bit per branch (stored in BTB)</a:t>
            </a:r>
          </a:p>
          <a:p>
            <a:pPr lvl="1"/>
            <a:r>
              <a:rPr lang="en-US" altLang="en-US">
                <a:ea typeface="ＭＳ Ｐゴシック" charset="-128"/>
              </a:rPr>
              <a:t>Indicates which direction branch went last time it executed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    TTTTTTTTTTNNNNNNNNNN  90% accuracy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Always mispredicts the last iteration and the first iteration of a loop branch</a:t>
            </a:r>
          </a:p>
          <a:p>
            <a:pPr lvl="1"/>
            <a:r>
              <a:rPr lang="en-US" altLang="en-US">
                <a:ea typeface="ＭＳ Ｐゴシック" charset="-128"/>
              </a:rPr>
              <a:t>Accuracy for a loop with N iterations = (N-2)/N</a:t>
            </a:r>
          </a:p>
          <a:p>
            <a:pPr>
              <a:buFont typeface="Wingdings" charset="2"/>
              <a:buNone/>
            </a:pPr>
            <a:endParaRPr lang="en-US" altLang="en-US" sz="1800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+ Loop branches for loops with large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-- Loop branches for loops will small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 TNTNTNTNTNTNTNTNTNTN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  0% accuracy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	</a:t>
            </a: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B27572-DBB7-CE42-85FC-0DD79435BC8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2558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68580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16b: Branch Prediction I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825632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Title 4">
            <a:extLst>
              <a:ext uri="{FF2B5EF4-FFF2-40B4-BE49-F238E27FC236}">
                <a16:creationId xmlns:a16="http://schemas.microsoft.com/office/drawing/2014/main" id="{B3B61342-CAAC-4D4A-84DD-0C03054F5B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71500" y="1219200"/>
            <a:ext cx="8077200" cy="1752600"/>
          </a:xfrm>
        </p:spPr>
        <p:txBody>
          <a:bodyPr/>
          <a:lstStyle/>
          <a:p>
            <a:pPr algn="ctr"/>
            <a:r>
              <a:rPr lang="en-US" altLang="en-US" sz="4200" dirty="0">
                <a:ea typeface="ＭＳ Ｐゴシック" panose="020B0600070205080204" pitchFamily="34" charset="-128"/>
              </a:rPr>
              <a:t>We did not cover the following slides. They are for your preparation for the next lecture.</a:t>
            </a:r>
            <a:endParaRPr lang="en-US" altLang="en-US" sz="4200" i="1" dirty="0">
              <a:ea typeface="ＭＳ Ｐゴシック" panose="020B0600070205080204" pitchFamily="34" charset="-128"/>
            </a:endParaRPr>
          </a:p>
        </p:txBody>
      </p:sp>
      <p:sp>
        <p:nvSpPr>
          <p:cNvPr id="147458" name="Subtitle 5">
            <a:extLst>
              <a:ext uri="{FF2B5EF4-FFF2-40B4-BE49-F238E27FC236}">
                <a16:creationId xmlns:a16="http://schemas.microsoft.com/office/drawing/2014/main" id="{9DB6FDF7-35DA-6B4E-B3B2-45483634AF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47459" name="Slide Number Placeholder 3">
            <a:extLst>
              <a:ext uri="{FF2B5EF4-FFF2-40B4-BE49-F238E27FC236}">
                <a16:creationId xmlns:a16="http://schemas.microsoft.com/office/drawing/2014/main" id="{D98AE309-1272-A24F-8CDB-8E56AC5CA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9C7D8B-1B60-6F4A-8448-9203B3C692E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534721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Implementing the Last-Time Predictor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3D86A-05DB-AF41-A064-A629D0DE455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6096000" y="2133600"/>
            <a:ext cx="1882775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BTB: one target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address per entry </a:t>
            </a:r>
          </a:p>
        </p:txBody>
      </p:sp>
      <p:sp>
        <p:nvSpPr>
          <p:cNvPr id="74757" name="Rectangle 4"/>
          <p:cNvSpPr>
            <a:spLocks noChangeArrowheads="1"/>
          </p:cNvSpPr>
          <p:nvPr/>
        </p:nvSpPr>
        <p:spPr bwMode="auto">
          <a:xfrm>
            <a:off x="304800" y="1066800"/>
            <a:ext cx="4419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8" name="Rectangle 5"/>
          <p:cNvSpPr>
            <a:spLocks noChangeArrowheads="1"/>
          </p:cNvSpPr>
          <p:nvPr/>
        </p:nvSpPr>
        <p:spPr bwMode="auto">
          <a:xfrm>
            <a:off x="4419600" y="1066800"/>
            <a:ext cx="3048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9" name="Line 6"/>
          <p:cNvSpPr>
            <a:spLocks noChangeShapeType="1"/>
          </p:cNvSpPr>
          <p:nvPr/>
        </p:nvSpPr>
        <p:spPr bwMode="auto">
          <a:xfrm>
            <a:off x="4572000" y="10668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0" name="Rectangle 7"/>
          <p:cNvSpPr>
            <a:spLocks noChangeArrowheads="1"/>
          </p:cNvSpPr>
          <p:nvPr/>
        </p:nvSpPr>
        <p:spPr bwMode="auto">
          <a:xfrm>
            <a:off x="2286000" y="1066800"/>
            <a:ext cx="2133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 index</a:t>
            </a:r>
          </a:p>
        </p:txBody>
      </p:sp>
      <p:sp>
        <p:nvSpPr>
          <p:cNvPr id="74761" name="AutoShape 8"/>
          <p:cNvSpPr>
            <a:spLocks/>
          </p:cNvSpPr>
          <p:nvPr/>
        </p:nvSpPr>
        <p:spPr bwMode="auto">
          <a:xfrm rot="5400000" flipV="1">
            <a:off x="1181100" y="723900"/>
            <a:ext cx="228600" cy="1981200"/>
          </a:xfrm>
          <a:prstGeom prst="rightBrace">
            <a:avLst>
              <a:gd name="adj1" fmla="val 72222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2" name="AutoShape 9"/>
          <p:cNvSpPr>
            <a:spLocks/>
          </p:cNvSpPr>
          <p:nvPr/>
        </p:nvSpPr>
        <p:spPr bwMode="auto">
          <a:xfrm rot="5400000" flipV="1">
            <a:off x="3238500" y="647700"/>
            <a:ext cx="228600" cy="2133600"/>
          </a:xfrm>
          <a:prstGeom prst="rightBrace">
            <a:avLst>
              <a:gd name="adj1" fmla="val 7777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3" name="Freeform 10"/>
          <p:cNvSpPr>
            <a:spLocks/>
          </p:cNvSpPr>
          <p:nvPr/>
        </p:nvSpPr>
        <p:spPr bwMode="auto">
          <a:xfrm>
            <a:off x="3352800" y="1828800"/>
            <a:ext cx="609600" cy="1143000"/>
          </a:xfrm>
          <a:custGeom>
            <a:avLst/>
            <a:gdLst>
              <a:gd name="T0" fmla="*/ 0 w 384"/>
              <a:gd name="T1" fmla="*/ 0 h 1440"/>
              <a:gd name="T2" fmla="*/ 0 w 384"/>
              <a:gd name="T3" fmla="*/ 2147483647 h 1440"/>
              <a:gd name="T4" fmla="*/ 2147483647 w 384"/>
              <a:gd name="T5" fmla="*/ 2147483647 h 1440"/>
              <a:gd name="T6" fmla="*/ 0 60000 65536"/>
              <a:gd name="T7" fmla="*/ 0 60000 65536"/>
              <a:gd name="T8" fmla="*/ 0 60000 65536"/>
              <a:gd name="T9" fmla="*/ 0 w 384"/>
              <a:gd name="T10" fmla="*/ 0 h 1440"/>
              <a:gd name="T11" fmla="*/ 384 w 384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1440">
                <a:moveTo>
                  <a:pt x="0" y="0"/>
                </a:moveTo>
                <a:lnTo>
                  <a:pt x="0" y="1440"/>
                </a:lnTo>
                <a:lnTo>
                  <a:pt x="384" y="14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4" name="Line 11"/>
          <p:cNvSpPr>
            <a:spLocks noChangeShapeType="1"/>
          </p:cNvSpPr>
          <p:nvPr/>
        </p:nvSpPr>
        <p:spPr bwMode="auto">
          <a:xfrm flipH="1">
            <a:off x="3200400" y="2514600"/>
            <a:ext cx="3048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5" name="Text Box 12"/>
          <p:cNvSpPr txBox="1">
            <a:spLocks noChangeArrowheads="1"/>
          </p:cNvSpPr>
          <p:nvPr/>
        </p:nvSpPr>
        <p:spPr bwMode="auto">
          <a:xfrm>
            <a:off x="2532063" y="2216150"/>
            <a:ext cx="814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N-bit</a:t>
            </a:r>
          </a:p>
        </p:txBody>
      </p:sp>
      <p:sp>
        <p:nvSpPr>
          <p:cNvPr id="74766" name="Line 13"/>
          <p:cNvSpPr>
            <a:spLocks noChangeShapeType="1"/>
          </p:cNvSpPr>
          <p:nvPr/>
        </p:nvSpPr>
        <p:spPr bwMode="auto">
          <a:xfrm rot="5400000">
            <a:off x="6607175" y="4114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7" name="Rectangle 14"/>
          <p:cNvSpPr>
            <a:spLocks noChangeArrowheads="1"/>
          </p:cNvSpPr>
          <p:nvPr/>
        </p:nvSpPr>
        <p:spPr bwMode="auto">
          <a:xfrm>
            <a:off x="3962400" y="2133600"/>
            <a:ext cx="1447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table</a:t>
            </a:r>
          </a:p>
        </p:txBody>
      </p:sp>
      <p:sp>
        <p:nvSpPr>
          <p:cNvPr id="74768" name="AutoShape 15"/>
          <p:cNvSpPr>
            <a:spLocks noChangeArrowheads="1"/>
          </p:cNvSpPr>
          <p:nvPr/>
        </p:nvSpPr>
        <p:spPr bwMode="auto">
          <a:xfrm>
            <a:off x="6607175" y="4495800"/>
            <a:ext cx="1295400" cy="457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1         0</a:t>
            </a:r>
          </a:p>
        </p:txBody>
      </p:sp>
      <p:sp>
        <p:nvSpPr>
          <p:cNvPr id="74769" name="Freeform 16"/>
          <p:cNvSpPr>
            <a:spLocks/>
          </p:cNvSpPr>
          <p:nvPr/>
        </p:nvSpPr>
        <p:spPr bwMode="auto">
          <a:xfrm>
            <a:off x="7521575" y="4114800"/>
            <a:ext cx="762000" cy="381000"/>
          </a:xfrm>
          <a:custGeom>
            <a:avLst/>
            <a:gdLst>
              <a:gd name="T0" fmla="*/ 2147483647 w 768"/>
              <a:gd name="T1" fmla="*/ 0 h 240"/>
              <a:gd name="T2" fmla="*/ 0 w 768"/>
              <a:gd name="T3" fmla="*/ 0 h 240"/>
              <a:gd name="T4" fmla="*/ 0 w 768"/>
              <a:gd name="T5" fmla="*/ 2147483647 h 240"/>
              <a:gd name="T6" fmla="*/ 0 60000 65536"/>
              <a:gd name="T7" fmla="*/ 0 60000 65536"/>
              <a:gd name="T8" fmla="*/ 0 60000 65536"/>
              <a:gd name="T9" fmla="*/ 0 w 768"/>
              <a:gd name="T10" fmla="*/ 0 h 240"/>
              <a:gd name="T11" fmla="*/ 768 w 768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40">
                <a:moveTo>
                  <a:pt x="768" y="0"/>
                </a:moveTo>
                <a:lnTo>
                  <a:pt x="0" y="0"/>
                </a:lnTo>
                <a:lnTo>
                  <a:pt x="0" y="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0" name="Text Box 17"/>
          <p:cNvSpPr txBox="1">
            <a:spLocks noChangeArrowheads="1"/>
          </p:cNvSpPr>
          <p:nvPr/>
        </p:nvSpPr>
        <p:spPr bwMode="auto">
          <a:xfrm>
            <a:off x="8104188" y="3892550"/>
            <a:ext cx="81756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PC+4</a:t>
            </a:r>
          </a:p>
        </p:txBody>
      </p:sp>
      <p:sp>
        <p:nvSpPr>
          <p:cNvPr id="74771" name="Line 18"/>
          <p:cNvSpPr>
            <a:spLocks noChangeShapeType="1"/>
          </p:cNvSpPr>
          <p:nvPr/>
        </p:nvSpPr>
        <p:spPr bwMode="auto">
          <a:xfrm>
            <a:off x="7281863" y="49530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2" name="Text Box 19"/>
          <p:cNvSpPr txBox="1">
            <a:spLocks noChangeArrowheads="1"/>
          </p:cNvSpPr>
          <p:nvPr/>
        </p:nvSpPr>
        <p:spPr bwMode="auto">
          <a:xfrm>
            <a:off x="6773863" y="5416550"/>
            <a:ext cx="1055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nextPC</a:t>
            </a:r>
          </a:p>
        </p:txBody>
      </p:sp>
      <p:sp>
        <p:nvSpPr>
          <p:cNvPr id="74773" name="Oval 20"/>
          <p:cNvSpPr>
            <a:spLocks noChangeArrowheads="1"/>
          </p:cNvSpPr>
          <p:nvPr/>
        </p:nvSpPr>
        <p:spPr bwMode="auto">
          <a:xfrm>
            <a:off x="4343400" y="4419600"/>
            <a:ext cx="609600" cy="6096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=</a:t>
            </a:r>
          </a:p>
        </p:txBody>
      </p:sp>
      <p:sp>
        <p:nvSpPr>
          <p:cNvPr id="74774" name="Freeform 21"/>
          <p:cNvSpPr>
            <a:spLocks/>
          </p:cNvSpPr>
          <p:nvPr/>
        </p:nvSpPr>
        <p:spPr bwMode="auto">
          <a:xfrm>
            <a:off x="1295400" y="1828800"/>
            <a:ext cx="3048000" cy="2895600"/>
          </a:xfrm>
          <a:custGeom>
            <a:avLst/>
            <a:gdLst>
              <a:gd name="T0" fmla="*/ 0 w 1920"/>
              <a:gd name="T1" fmla="*/ 0 h 2112"/>
              <a:gd name="T2" fmla="*/ 0 w 1920"/>
              <a:gd name="T3" fmla="*/ 2147483647 h 2112"/>
              <a:gd name="T4" fmla="*/ 2147483647 w 1920"/>
              <a:gd name="T5" fmla="*/ 2147483647 h 2112"/>
              <a:gd name="T6" fmla="*/ 0 60000 65536"/>
              <a:gd name="T7" fmla="*/ 0 60000 65536"/>
              <a:gd name="T8" fmla="*/ 0 60000 65536"/>
              <a:gd name="T9" fmla="*/ 0 w 1920"/>
              <a:gd name="T10" fmla="*/ 0 h 2112"/>
              <a:gd name="T11" fmla="*/ 1920 w 1920"/>
              <a:gd name="T12" fmla="*/ 2112 h 21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2112">
                <a:moveTo>
                  <a:pt x="0" y="0"/>
                </a:moveTo>
                <a:lnTo>
                  <a:pt x="0" y="2112"/>
                </a:lnTo>
                <a:lnTo>
                  <a:pt x="1920" y="211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5" name="Line 22"/>
          <p:cNvSpPr>
            <a:spLocks noChangeShapeType="1"/>
          </p:cNvSpPr>
          <p:nvPr/>
        </p:nvSpPr>
        <p:spPr bwMode="auto">
          <a:xfrm>
            <a:off x="46482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6" name="Line 23"/>
          <p:cNvSpPr>
            <a:spLocks noChangeShapeType="1"/>
          </p:cNvSpPr>
          <p:nvPr/>
        </p:nvSpPr>
        <p:spPr bwMode="auto">
          <a:xfrm>
            <a:off x="4953000" y="472440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7" name="Text Box 24"/>
          <p:cNvSpPr txBox="1">
            <a:spLocks noChangeArrowheads="1"/>
          </p:cNvSpPr>
          <p:nvPr/>
        </p:nvSpPr>
        <p:spPr bwMode="auto">
          <a:xfrm>
            <a:off x="0" y="5722938"/>
            <a:ext cx="7467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The 1-bit BHT (Branch History Table) entry is updated with the correct outcome after each execution of a branch</a:t>
            </a:r>
          </a:p>
        </p:txBody>
      </p:sp>
      <p:sp>
        <p:nvSpPr>
          <p:cNvPr id="74778" name="Rectangle 25"/>
          <p:cNvSpPr>
            <a:spLocks noChangeArrowheads="1"/>
          </p:cNvSpPr>
          <p:nvPr/>
        </p:nvSpPr>
        <p:spPr bwMode="auto">
          <a:xfrm>
            <a:off x="304800" y="1066800"/>
            <a:ext cx="19812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</p:txBody>
      </p:sp>
      <p:sp>
        <p:nvSpPr>
          <p:cNvPr id="74779" name="Rectangle 26"/>
          <p:cNvSpPr>
            <a:spLocks noChangeArrowheads="1"/>
          </p:cNvSpPr>
          <p:nvPr/>
        </p:nvSpPr>
        <p:spPr bwMode="auto">
          <a:xfrm>
            <a:off x="5410200" y="2133600"/>
            <a:ext cx="685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BHT: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Bit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per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entry</a:t>
            </a:r>
          </a:p>
        </p:txBody>
      </p:sp>
      <p:sp>
        <p:nvSpPr>
          <p:cNvPr id="74780" name="Freeform 27"/>
          <p:cNvSpPr>
            <a:spLocks/>
          </p:cNvSpPr>
          <p:nvPr/>
        </p:nvSpPr>
        <p:spPr bwMode="auto">
          <a:xfrm>
            <a:off x="5867400" y="4449763"/>
            <a:ext cx="393700" cy="382587"/>
          </a:xfrm>
          <a:custGeom>
            <a:avLst/>
            <a:gdLst>
              <a:gd name="T0" fmla="*/ 2147483647 w 580"/>
              <a:gd name="T1" fmla="*/ 2147483647 h 481"/>
              <a:gd name="T2" fmla="*/ 2147483647 w 580"/>
              <a:gd name="T3" fmla="*/ 2147483647 h 481"/>
              <a:gd name="T4" fmla="*/ 2147483647 w 580"/>
              <a:gd name="T5" fmla="*/ 2147483647 h 481"/>
              <a:gd name="T6" fmla="*/ 2147483647 w 580"/>
              <a:gd name="T7" fmla="*/ 2147483647 h 481"/>
              <a:gd name="T8" fmla="*/ 0 w 580"/>
              <a:gd name="T9" fmla="*/ 2147483647 h 481"/>
              <a:gd name="T10" fmla="*/ 2147483647 w 580"/>
              <a:gd name="T11" fmla="*/ 2147483647 h 481"/>
              <a:gd name="T12" fmla="*/ 2147483647 w 580"/>
              <a:gd name="T13" fmla="*/ 2147483647 h 481"/>
              <a:gd name="T14" fmla="*/ 2147483647 w 580"/>
              <a:gd name="T15" fmla="*/ 2147483647 h 481"/>
              <a:gd name="T16" fmla="*/ 2147483647 w 580"/>
              <a:gd name="T17" fmla="*/ 2147483647 h 481"/>
              <a:gd name="T18" fmla="*/ 0 w 580"/>
              <a:gd name="T19" fmla="*/ 2147483647 h 481"/>
              <a:gd name="T20" fmla="*/ 2147483647 w 580"/>
              <a:gd name="T21" fmla="*/ 2147483647 h 481"/>
              <a:gd name="T22" fmla="*/ 2147483647 w 580"/>
              <a:gd name="T23" fmla="*/ 0 h 481"/>
              <a:gd name="T24" fmla="*/ 2147483647 w 580"/>
              <a:gd name="T25" fmla="*/ 2147483647 h 481"/>
              <a:gd name="T26" fmla="*/ 2147483647 w 580"/>
              <a:gd name="T27" fmla="*/ 2147483647 h 481"/>
              <a:gd name="T28" fmla="*/ 2147483647 w 580"/>
              <a:gd name="T29" fmla="*/ 2147483647 h 481"/>
              <a:gd name="T30" fmla="*/ 2147483647 w 580"/>
              <a:gd name="T31" fmla="*/ 2147483647 h 481"/>
              <a:gd name="T32" fmla="*/ 2147483647 w 580"/>
              <a:gd name="T33" fmla="*/ 2147483647 h 481"/>
              <a:gd name="T34" fmla="*/ 2147483647 w 580"/>
              <a:gd name="T35" fmla="*/ 2147483647 h 481"/>
              <a:gd name="T36" fmla="*/ 2147483647 w 580"/>
              <a:gd name="T37" fmla="*/ 2147483647 h 481"/>
              <a:gd name="T38" fmla="*/ 2147483647 w 580"/>
              <a:gd name="T39" fmla="*/ 2147483647 h 481"/>
              <a:gd name="T40" fmla="*/ 2147483647 w 580"/>
              <a:gd name="T41" fmla="*/ 2147483647 h 481"/>
              <a:gd name="T42" fmla="*/ 2147483647 w 580"/>
              <a:gd name="T43" fmla="*/ 2147483647 h 481"/>
              <a:gd name="T44" fmla="*/ 2147483647 w 580"/>
              <a:gd name="T45" fmla="*/ 2147483647 h 481"/>
              <a:gd name="T46" fmla="*/ 2147483647 w 580"/>
              <a:gd name="T47" fmla="*/ 2147483647 h 481"/>
              <a:gd name="T48" fmla="*/ 2147483647 w 580"/>
              <a:gd name="T49" fmla="*/ 2147483647 h 481"/>
              <a:gd name="T50" fmla="*/ 2147483647 w 580"/>
              <a:gd name="T51" fmla="*/ 2147483647 h 481"/>
              <a:gd name="T52" fmla="*/ 2147483647 w 580"/>
              <a:gd name="T53" fmla="*/ 2147483647 h 48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80"/>
              <a:gd name="T82" fmla="*/ 0 h 481"/>
              <a:gd name="T83" fmla="*/ 580 w 580"/>
              <a:gd name="T84" fmla="*/ 481 h 48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80" h="481">
                <a:moveTo>
                  <a:pt x="2" y="481"/>
                </a:moveTo>
                <a:lnTo>
                  <a:pt x="3" y="431"/>
                </a:lnTo>
                <a:lnTo>
                  <a:pt x="1" y="383"/>
                </a:lnTo>
                <a:lnTo>
                  <a:pt x="1" y="335"/>
                </a:lnTo>
                <a:lnTo>
                  <a:pt x="0" y="287"/>
                </a:lnTo>
                <a:lnTo>
                  <a:pt x="1" y="239"/>
                </a:lnTo>
                <a:lnTo>
                  <a:pt x="1" y="191"/>
                </a:lnTo>
                <a:lnTo>
                  <a:pt x="1" y="144"/>
                </a:lnTo>
                <a:lnTo>
                  <a:pt x="1" y="95"/>
                </a:lnTo>
                <a:lnTo>
                  <a:pt x="0" y="47"/>
                </a:lnTo>
                <a:lnTo>
                  <a:pt x="2" y="1"/>
                </a:lnTo>
                <a:lnTo>
                  <a:pt x="296" y="0"/>
                </a:lnTo>
                <a:lnTo>
                  <a:pt x="340" y="4"/>
                </a:lnTo>
                <a:lnTo>
                  <a:pt x="383" y="13"/>
                </a:lnTo>
                <a:lnTo>
                  <a:pt x="431" y="30"/>
                </a:lnTo>
                <a:cubicBezTo>
                  <a:pt x="448" y="38"/>
                  <a:pt x="470" y="53"/>
                  <a:pt x="484" y="63"/>
                </a:cubicBezTo>
                <a:lnTo>
                  <a:pt x="514" y="88"/>
                </a:lnTo>
                <a:cubicBezTo>
                  <a:pt x="525" y="100"/>
                  <a:pt x="540" y="117"/>
                  <a:pt x="550" y="135"/>
                </a:cubicBezTo>
                <a:cubicBezTo>
                  <a:pt x="560" y="153"/>
                  <a:pt x="569" y="178"/>
                  <a:pt x="574" y="195"/>
                </a:cubicBezTo>
                <a:lnTo>
                  <a:pt x="580" y="238"/>
                </a:lnTo>
                <a:lnTo>
                  <a:pt x="574" y="288"/>
                </a:lnTo>
                <a:cubicBezTo>
                  <a:pt x="570" y="305"/>
                  <a:pt x="564" y="322"/>
                  <a:pt x="556" y="339"/>
                </a:cubicBezTo>
                <a:cubicBezTo>
                  <a:pt x="548" y="356"/>
                  <a:pt x="540" y="371"/>
                  <a:pt x="523" y="388"/>
                </a:cubicBezTo>
                <a:cubicBezTo>
                  <a:pt x="506" y="405"/>
                  <a:pt x="473" y="428"/>
                  <a:pt x="452" y="442"/>
                </a:cubicBezTo>
                <a:cubicBezTo>
                  <a:pt x="431" y="456"/>
                  <a:pt x="416" y="464"/>
                  <a:pt x="394" y="471"/>
                </a:cubicBezTo>
                <a:cubicBezTo>
                  <a:pt x="372" y="478"/>
                  <a:pt x="385" y="479"/>
                  <a:pt x="320" y="481"/>
                </a:cubicBezTo>
                <a:lnTo>
                  <a:pt x="2" y="48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1" name="Freeform 28"/>
          <p:cNvSpPr>
            <a:spLocks/>
          </p:cNvSpPr>
          <p:nvPr/>
        </p:nvSpPr>
        <p:spPr bwMode="auto">
          <a:xfrm>
            <a:off x="5638800" y="3733800"/>
            <a:ext cx="228600" cy="838200"/>
          </a:xfrm>
          <a:custGeom>
            <a:avLst/>
            <a:gdLst>
              <a:gd name="T0" fmla="*/ 0 w 96"/>
              <a:gd name="T1" fmla="*/ 0 h 528"/>
              <a:gd name="T2" fmla="*/ 0 w 96"/>
              <a:gd name="T3" fmla="*/ 2147483647 h 528"/>
              <a:gd name="T4" fmla="*/ 2147483647 w 96"/>
              <a:gd name="T5" fmla="*/ 2147483647 h 528"/>
              <a:gd name="T6" fmla="*/ 0 60000 65536"/>
              <a:gd name="T7" fmla="*/ 0 60000 65536"/>
              <a:gd name="T8" fmla="*/ 0 60000 65536"/>
              <a:gd name="T9" fmla="*/ 0 w 96"/>
              <a:gd name="T10" fmla="*/ 0 h 528"/>
              <a:gd name="T11" fmla="*/ 96 w 9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528">
                <a:moveTo>
                  <a:pt x="0" y="0"/>
                </a:moveTo>
                <a:lnTo>
                  <a:pt x="0" y="528"/>
                </a:lnTo>
                <a:lnTo>
                  <a:pt x="96" y="528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2" name="Line 29"/>
          <p:cNvSpPr>
            <a:spLocks noChangeShapeType="1"/>
          </p:cNvSpPr>
          <p:nvPr/>
        </p:nvSpPr>
        <p:spPr bwMode="auto">
          <a:xfrm>
            <a:off x="6248400" y="46482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3" name="Text Box 30"/>
          <p:cNvSpPr txBox="1">
            <a:spLocks noChangeArrowheads="1"/>
          </p:cNvSpPr>
          <p:nvPr/>
        </p:nvSpPr>
        <p:spPr bwMode="auto">
          <a:xfrm>
            <a:off x="5595938" y="3827463"/>
            <a:ext cx="881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taken?</a:t>
            </a:r>
          </a:p>
        </p:txBody>
      </p:sp>
    </p:spTree>
    <p:extLst>
      <p:ext uri="{BB962C8B-B14F-4D97-AF65-F5344CB8AC3E}">
        <p14:creationId xmlns:p14="http://schemas.microsoft.com/office/powerpoint/2010/main" val="869361868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Last-Time Prediction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1A12AC-56A5-4244-BE1D-067F8B2759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9" name="Oval 3"/>
          <p:cNvSpPr>
            <a:spLocks noChangeArrowheads="1"/>
          </p:cNvSpPr>
          <p:nvPr/>
        </p:nvSpPr>
        <p:spPr bwMode="auto">
          <a:xfrm rot="5400000">
            <a:off x="5729287" y="2576513"/>
            <a:ext cx="1457325" cy="14859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sp>
        <p:nvSpPr>
          <p:cNvPr id="20" name="Oval 4"/>
          <p:cNvSpPr>
            <a:spLocks noChangeArrowheads="1"/>
          </p:cNvSpPr>
          <p:nvPr/>
        </p:nvSpPr>
        <p:spPr bwMode="auto">
          <a:xfrm rot="5400000">
            <a:off x="2033587" y="2652713"/>
            <a:ext cx="1457325" cy="1485900"/>
          </a:xfrm>
          <a:prstGeom prst="ellipse">
            <a:avLst/>
          </a:prstGeom>
          <a:solidFill>
            <a:srgbClr val="FF9999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not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2762250" y="4057650"/>
            <a:ext cx="3695700" cy="1122363"/>
            <a:chOff x="1740" y="2556"/>
            <a:chExt cx="2328" cy="707"/>
          </a:xfrm>
        </p:grpSpPr>
        <p:cxnSp>
          <p:nvCxnSpPr>
            <p:cNvPr id="75792" name="AutoShape 6"/>
            <p:cNvCxnSpPr>
              <a:cxnSpLocks noChangeShapeType="1"/>
              <a:stCxn id="19" idx="6"/>
              <a:endCxn id="20" idx="6"/>
            </p:cNvCxnSpPr>
            <p:nvPr/>
          </p:nvCxnSpPr>
          <p:spPr bwMode="auto">
            <a:xfrm rot="5400000">
              <a:off x="2880" y="141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>
              <a:off x="2427" y="2740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  <p:grpSp>
        <p:nvGrpSpPr>
          <p:cNvPr id="24" name="Group 8"/>
          <p:cNvGrpSpPr>
            <a:grpSpLocks/>
          </p:cNvGrpSpPr>
          <p:nvPr/>
        </p:nvGrpSpPr>
        <p:grpSpPr bwMode="auto">
          <a:xfrm>
            <a:off x="2762250" y="1606550"/>
            <a:ext cx="3695700" cy="1050925"/>
            <a:chOff x="1740" y="1012"/>
            <a:chExt cx="2328" cy="662"/>
          </a:xfrm>
        </p:grpSpPr>
        <p:cxnSp>
          <p:nvCxnSpPr>
            <p:cNvPr id="75790" name="AutoShape 9"/>
            <p:cNvCxnSpPr>
              <a:cxnSpLocks noChangeShapeType="1"/>
              <a:stCxn id="20" idx="2"/>
              <a:endCxn id="19" idx="2"/>
            </p:cNvCxnSpPr>
            <p:nvPr/>
          </p:nvCxnSpPr>
          <p:spPr bwMode="auto">
            <a:xfrm rot="-5400000">
              <a:off x="2880" y="48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2490" y="1012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27" name="Group 11"/>
          <p:cNvGrpSpPr>
            <a:grpSpLocks/>
          </p:cNvGrpSpPr>
          <p:nvPr/>
        </p:nvGrpSpPr>
        <p:grpSpPr bwMode="auto">
          <a:xfrm>
            <a:off x="6991350" y="2803525"/>
            <a:ext cx="2044700" cy="1030288"/>
            <a:chOff x="4404" y="1766"/>
            <a:chExt cx="1288" cy="649"/>
          </a:xfrm>
        </p:grpSpPr>
        <p:cxnSp>
          <p:nvCxnSpPr>
            <p:cNvPr id="75788" name="AutoShape 12"/>
            <p:cNvCxnSpPr>
              <a:cxnSpLocks noChangeShapeType="1"/>
              <a:stCxn id="19" idx="7"/>
              <a:endCxn id="19" idx="1"/>
            </p:cNvCxnSpPr>
            <p:nvPr/>
          </p:nvCxnSpPr>
          <p:spPr bwMode="auto">
            <a:xfrm flipV="1">
              <a:off x="4404" y="1766"/>
              <a:ext cx="1" cy="649"/>
            </a:xfrm>
            <a:prstGeom prst="curvedConnector3">
              <a:avLst>
                <a:gd name="adj1" fmla="val 46800014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>
              <a:off x="4965" y="1838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30" name="Group 14"/>
          <p:cNvGrpSpPr>
            <a:grpSpLocks/>
          </p:cNvGrpSpPr>
          <p:nvPr/>
        </p:nvGrpSpPr>
        <p:grpSpPr bwMode="auto">
          <a:xfrm>
            <a:off x="79375" y="2879725"/>
            <a:ext cx="2149475" cy="1030288"/>
            <a:chOff x="50" y="1814"/>
            <a:chExt cx="1354" cy="649"/>
          </a:xfrm>
        </p:grpSpPr>
        <p:cxnSp>
          <p:nvCxnSpPr>
            <p:cNvPr id="75786" name="AutoShape 15"/>
            <p:cNvCxnSpPr>
              <a:cxnSpLocks noChangeShapeType="1"/>
              <a:stCxn id="20" idx="5"/>
              <a:endCxn id="20" idx="3"/>
            </p:cNvCxnSpPr>
            <p:nvPr/>
          </p:nvCxnSpPr>
          <p:spPr bwMode="auto">
            <a:xfrm rot="10800000" flipH="1">
              <a:off x="1403" y="1814"/>
              <a:ext cx="1" cy="649"/>
            </a:xfrm>
            <a:prstGeom prst="curvedConnector3">
              <a:avLst>
                <a:gd name="adj1" fmla="val -46700014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Text Box 16"/>
            <p:cNvSpPr txBox="1">
              <a:spLocks noChangeArrowheads="1"/>
            </p:cNvSpPr>
            <p:nvPr/>
          </p:nvSpPr>
          <p:spPr bwMode="auto">
            <a:xfrm>
              <a:off x="50" y="1828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147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3192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the Last Time Predictor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Problem: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A last-time predictor changes its prediction from T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NT or NTT too quickly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even though the branch may be mostly taken or mostly not taken</a:t>
            </a:r>
          </a:p>
          <a:p>
            <a:endParaRPr lang="en-US" altLang="en-US">
              <a:ea typeface="ＭＳ Ｐゴシック" charset="-128"/>
              <a:sym typeface="Wingdings" charset="2"/>
            </a:endParaRPr>
          </a:p>
          <a:p>
            <a:r>
              <a:rPr lang="en-US" altLang="en-US">
                <a:ea typeface="ＭＳ Ｐゴシック" charset="-128"/>
                <a:sym typeface="Wingdings" charset="2"/>
              </a:rPr>
              <a:t>Solution 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Add hysteresis to the predictor so that prediction does not change on a single different outcome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two bits to track the history of predictions for a branch instead of a single bit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Can have 2 states for T or NT instead of 1 state for each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Smith,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A Study of Branch Prediction Strategies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ISCA 1981.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A01F31-9568-6E4B-9F3B-BFDAF7BEA5D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07724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charset="-128"/>
              </a:rPr>
              <a:t>Two-Bit Counter Based Prediction</a:t>
            </a:r>
          </a:p>
        </p:txBody>
      </p:sp>
      <p:sp>
        <p:nvSpPr>
          <p:cNvPr id="808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Each branch associated with a two-bit counter</a:t>
            </a:r>
          </a:p>
          <a:p>
            <a:r>
              <a:rPr lang="en-US" altLang="en-US">
                <a:ea typeface="ＭＳ Ｐゴシック" charset="-128"/>
              </a:rPr>
              <a:t>One more bit provides hysteresis</a:t>
            </a:r>
          </a:p>
          <a:p>
            <a:r>
              <a:rPr lang="en-US" altLang="en-US">
                <a:ea typeface="ＭＳ Ｐゴシック" charset="-128"/>
              </a:rPr>
              <a:t>A strong prediction does not change with one single different outcome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endParaRPr lang="en-US" altLang="en-US" sz="240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2400">
                <a:ea typeface="ＭＳ Ｐゴシック" charset="-128"/>
              </a:rPr>
              <a:t>Accuracy for a loop with N iterations = (N-1)/N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>
                <a:ea typeface="ＭＳ Ｐゴシック" charset="-128"/>
              </a:rPr>
              <a:t>	TNTNTNTNTNTNTNTNTNTN </a:t>
            </a:r>
            <a:r>
              <a:rPr lang="en-US" altLang="en-US" sz="2400">
                <a:ea typeface="ＭＳ Ｐゴシック" charset="-128"/>
                <a:sym typeface="Wingdings" charset="2"/>
              </a:rPr>
              <a:t>   50%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>
                <a:ea typeface="ＭＳ Ｐゴシック" charset="-128"/>
                <a:sym typeface="Wingdings" charset="2"/>
              </a:rPr>
              <a:t>      				 </a:t>
            </a:r>
            <a:r>
              <a:rPr lang="en-US" altLang="en-US" sz="1800">
                <a:ea typeface="ＭＳ Ｐゴシック" charset="-128"/>
                <a:sym typeface="Wingdings" charset="2"/>
              </a:rPr>
              <a:t>(assuming counter initialized to weakly taken)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+ Better prediction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-- More hardware cost (but counter can be part of a BTB entry)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6B6292-0D8C-864A-8041-87957916BB3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7493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2-bit Saturating Counter</a:t>
            </a:r>
          </a:p>
        </p:txBody>
      </p:sp>
      <p:sp>
        <p:nvSpPr>
          <p:cNvPr id="78850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Counter using </a:t>
            </a:r>
            <a:r>
              <a:rPr lang="en-US" altLang="en-US" sz="2000" i="1">
                <a:solidFill>
                  <a:srgbClr val="0000FF"/>
                </a:solidFill>
                <a:ea typeface="ＭＳ Ｐゴシック" charset="-128"/>
              </a:rPr>
              <a:t>saturating arithmetic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Arithmetic with maximum and minimum values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A5DB48-5CE4-CA48-8252-F72894B2AE9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5" name="Oval 3"/>
          <p:cNvSpPr>
            <a:spLocks noChangeArrowheads="1"/>
          </p:cNvSpPr>
          <p:nvPr/>
        </p:nvSpPr>
        <p:spPr bwMode="auto">
          <a:xfrm>
            <a:off x="1871663" y="2171700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rgbClr val="063DE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11</a:t>
            </a:r>
          </a:p>
        </p:txBody>
      </p:sp>
      <p:sp>
        <p:nvSpPr>
          <p:cNvPr id="56" name="Oval 4"/>
          <p:cNvSpPr>
            <a:spLocks noChangeArrowheads="1"/>
          </p:cNvSpPr>
          <p:nvPr/>
        </p:nvSpPr>
        <p:spPr bwMode="auto">
          <a:xfrm>
            <a:off x="5681663" y="2171700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10</a:t>
            </a:r>
          </a:p>
        </p:txBody>
      </p:sp>
      <p:sp>
        <p:nvSpPr>
          <p:cNvPr id="57" name="Oval 5"/>
          <p:cNvSpPr>
            <a:spLocks noChangeArrowheads="1"/>
          </p:cNvSpPr>
          <p:nvPr/>
        </p:nvSpPr>
        <p:spPr bwMode="auto">
          <a:xfrm>
            <a:off x="1871663" y="5403850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01</a:t>
            </a:r>
          </a:p>
        </p:txBody>
      </p:sp>
      <p:sp>
        <p:nvSpPr>
          <p:cNvPr id="58" name="Oval 6"/>
          <p:cNvSpPr>
            <a:spLocks noChangeArrowheads="1"/>
          </p:cNvSpPr>
          <p:nvPr/>
        </p:nvSpPr>
        <p:spPr bwMode="auto">
          <a:xfrm>
            <a:off x="5681663" y="5403850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00</a:t>
            </a:r>
          </a:p>
        </p:txBody>
      </p:sp>
      <p:cxnSp>
        <p:nvCxnSpPr>
          <p:cNvPr id="78856" name="AutoShape 7"/>
          <p:cNvCxnSpPr>
            <a:cxnSpLocks noChangeShapeType="1"/>
            <a:stCxn id="56" idx="3"/>
            <a:endCxn id="55" idx="5"/>
          </p:cNvCxnSpPr>
          <p:nvPr/>
        </p:nvCxnSpPr>
        <p:spPr bwMode="auto">
          <a:xfrm rot="5400000">
            <a:off x="4333875" y="1671638"/>
            <a:ext cx="28575" cy="3000375"/>
          </a:xfrm>
          <a:prstGeom prst="curvedConnector3">
            <a:avLst>
              <a:gd name="adj1" fmla="val 5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7" name="AutoShape 8"/>
          <p:cNvCxnSpPr>
            <a:cxnSpLocks noChangeShapeType="1"/>
            <a:stCxn id="58" idx="3"/>
            <a:endCxn id="57" idx="5"/>
          </p:cNvCxnSpPr>
          <p:nvPr/>
        </p:nvCxnSpPr>
        <p:spPr bwMode="auto">
          <a:xfrm rot="16200000" flipV="1">
            <a:off x="4333875" y="4903788"/>
            <a:ext cx="28575" cy="3000375"/>
          </a:xfrm>
          <a:prstGeom prst="curvedConnector3">
            <a:avLst>
              <a:gd name="adj1" fmla="val -4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8" name="AutoShape 9"/>
          <p:cNvCxnSpPr>
            <a:cxnSpLocks noChangeShapeType="1"/>
            <a:stCxn id="57" idx="0"/>
            <a:endCxn id="56" idx="3"/>
          </p:cNvCxnSpPr>
          <p:nvPr/>
        </p:nvCxnSpPr>
        <p:spPr bwMode="auto">
          <a:xfrm rot="-5400000">
            <a:off x="3027363" y="2573338"/>
            <a:ext cx="2236787" cy="3405187"/>
          </a:xfrm>
          <a:prstGeom prst="curvedConnector3">
            <a:avLst>
              <a:gd name="adj1" fmla="val 55852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9" name="AutoShape 10"/>
          <p:cNvCxnSpPr>
            <a:cxnSpLocks noChangeShapeType="1"/>
            <a:stCxn id="55" idx="2"/>
            <a:endCxn id="55" idx="0"/>
          </p:cNvCxnSpPr>
          <p:nvPr/>
        </p:nvCxnSpPr>
        <p:spPr bwMode="auto">
          <a:xfrm rot="10800000" flipH="1">
            <a:off x="1833563" y="2133600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60" name="Text Box 11"/>
          <p:cNvSpPr txBox="1">
            <a:spLocks noChangeArrowheads="1"/>
          </p:cNvSpPr>
          <p:nvPr/>
        </p:nvSpPr>
        <p:spPr bwMode="auto">
          <a:xfrm>
            <a:off x="457200" y="1752600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1" name="Text Box 12"/>
          <p:cNvSpPr txBox="1">
            <a:spLocks noChangeArrowheads="1"/>
          </p:cNvSpPr>
          <p:nvPr/>
        </p:nvSpPr>
        <p:spPr bwMode="auto">
          <a:xfrm>
            <a:off x="3733800" y="287972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grpSp>
        <p:nvGrpSpPr>
          <p:cNvPr id="78862" name="Group 13"/>
          <p:cNvGrpSpPr>
            <a:grpSpLocks/>
          </p:cNvGrpSpPr>
          <p:nvPr/>
        </p:nvGrpSpPr>
        <p:grpSpPr bwMode="auto">
          <a:xfrm>
            <a:off x="2847975" y="1752600"/>
            <a:ext cx="5392738" cy="5037138"/>
            <a:chOff x="2007" y="916"/>
            <a:chExt cx="3397" cy="3173"/>
          </a:xfrm>
        </p:grpSpPr>
        <p:grpSp>
          <p:nvGrpSpPr>
            <p:cNvPr id="78865" name="Group 14"/>
            <p:cNvGrpSpPr>
              <a:grpSpLocks/>
            </p:cNvGrpSpPr>
            <p:nvPr/>
          </p:nvGrpSpPr>
          <p:grpSpPr bwMode="auto">
            <a:xfrm>
              <a:off x="2007" y="1852"/>
              <a:ext cx="2725" cy="1421"/>
              <a:chOff x="2007" y="1852"/>
              <a:chExt cx="2725" cy="1421"/>
            </a:xfrm>
          </p:grpSpPr>
          <p:cxnSp>
            <p:nvCxnSpPr>
              <p:cNvPr id="78875" name="AutoShape 15"/>
              <p:cNvCxnSpPr>
                <a:cxnSpLocks noChangeShapeType="1"/>
                <a:stCxn id="56" idx="4"/>
                <a:endCxn id="57" idx="7"/>
              </p:cNvCxnSpPr>
              <p:nvPr/>
            </p:nvCxnSpPr>
            <p:spPr bwMode="auto">
              <a:xfrm rot="5400000">
                <a:off x="2369" y="1490"/>
                <a:ext cx="1421" cy="2145"/>
              </a:xfrm>
              <a:prstGeom prst="curvedConnector3">
                <a:avLst>
                  <a:gd name="adj1" fmla="val 5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7" name="Text Box 16"/>
              <p:cNvSpPr txBox="1">
                <a:spLocks noChangeArrowheads="1"/>
              </p:cNvSpPr>
              <p:nvPr/>
            </p:nvSpPr>
            <p:spPr bwMode="auto">
              <a:xfrm>
                <a:off x="4005" y="222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6" name="Group 17"/>
            <p:cNvGrpSpPr>
              <a:grpSpLocks/>
            </p:cNvGrpSpPr>
            <p:nvPr/>
          </p:nvGrpSpPr>
          <p:grpSpPr bwMode="auto">
            <a:xfrm>
              <a:off x="4152" y="3528"/>
              <a:ext cx="1252" cy="561"/>
              <a:chOff x="4152" y="3528"/>
              <a:chExt cx="1252" cy="561"/>
            </a:xfrm>
          </p:grpSpPr>
          <p:cxnSp>
            <p:nvCxnSpPr>
              <p:cNvPr id="78873" name="AutoShape 18"/>
              <p:cNvCxnSpPr>
                <a:cxnSpLocks noChangeShapeType="1"/>
                <a:stCxn id="58" idx="6"/>
                <a:endCxn id="58" idx="4"/>
              </p:cNvCxnSpPr>
              <p:nvPr/>
            </p:nvCxnSpPr>
            <p:spPr bwMode="auto">
              <a:xfrm flipH="1">
                <a:off x="4152" y="3528"/>
                <a:ext cx="360" cy="360"/>
              </a:xfrm>
              <a:prstGeom prst="curvedConnector4">
                <a:avLst>
                  <a:gd name="adj1" fmla="val -40000"/>
                  <a:gd name="adj2" fmla="val 14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5" name="Text Box 19"/>
              <p:cNvSpPr txBox="1">
                <a:spLocks noChangeArrowheads="1"/>
              </p:cNvSpPr>
              <p:nvPr/>
            </p:nvSpPr>
            <p:spPr bwMode="auto">
              <a:xfrm>
                <a:off x="4677" y="356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7" name="Group 20"/>
            <p:cNvGrpSpPr>
              <a:grpSpLocks/>
            </p:cNvGrpSpPr>
            <p:nvPr/>
          </p:nvGrpSpPr>
          <p:grpSpPr bwMode="auto">
            <a:xfrm>
              <a:off x="2010" y="916"/>
              <a:ext cx="1891" cy="523"/>
              <a:chOff x="2010" y="916"/>
              <a:chExt cx="1891" cy="523"/>
            </a:xfrm>
          </p:grpSpPr>
          <p:cxnSp>
            <p:nvCxnSpPr>
              <p:cNvPr id="78871" name="AutoShape 21"/>
              <p:cNvCxnSpPr>
                <a:cxnSpLocks noChangeShapeType="1"/>
                <a:stCxn id="55" idx="7"/>
                <a:endCxn id="56" idx="1"/>
              </p:cNvCxnSpPr>
              <p:nvPr/>
            </p:nvCxnSpPr>
            <p:spPr bwMode="auto">
              <a:xfrm rot="5400000" flipH="1" flipV="1">
                <a:off x="2952" y="292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3" name="Text Box 22"/>
              <p:cNvSpPr txBox="1">
                <a:spLocks noChangeArrowheads="1"/>
              </p:cNvSpPr>
              <p:nvPr/>
            </p:nvSpPr>
            <p:spPr bwMode="auto">
              <a:xfrm>
                <a:off x="2565" y="91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8" name="Group 23"/>
            <p:cNvGrpSpPr>
              <a:grpSpLocks/>
            </p:cNvGrpSpPr>
            <p:nvPr/>
          </p:nvGrpSpPr>
          <p:grpSpPr bwMode="auto">
            <a:xfrm>
              <a:off x="2010" y="2932"/>
              <a:ext cx="1891" cy="523"/>
              <a:chOff x="2010" y="2932"/>
              <a:chExt cx="1891" cy="523"/>
            </a:xfrm>
          </p:grpSpPr>
          <p:cxnSp>
            <p:nvCxnSpPr>
              <p:cNvPr id="78869" name="AutoShape 24"/>
              <p:cNvCxnSpPr>
                <a:cxnSpLocks noChangeShapeType="1"/>
                <a:stCxn id="57" idx="7"/>
                <a:endCxn id="58" idx="1"/>
              </p:cNvCxnSpPr>
              <p:nvPr/>
            </p:nvCxnSpPr>
            <p:spPr bwMode="auto">
              <a:xfrm rot="5400000" flipH="1" flipV="1">
                <a:off x="2952" y="2328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1" name="Text Box 25"/>
              <p:cNvSpPr txBox="1">
                <a:spLocks noChangeArrowheads="1"/>
              </p:cNvSpPr>
              <p:nvPr/>
            </p:nvSpPr>
            <p:spPr bwMode="auto">
              <a:xfrm>
                <a:off x="2565" y="293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</p:grpSp>
      <p:sp>
        <p:nvSpPr>
          <p:cNvPr id="78863" name="Text Box 26"/>
          <p:cNvSpPr txBox="1">
            <a:spLocks noChangeArrowheads="1"/>
          </p:cNvSpPr>
          <p:nvPr/>
        </p:nvSpPr>
        <p:spPr bwMode="auto">
          <a:xfrm>
            <a:off x="3733800" y="6111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4" name="Text Box 27"/>
          <p:cNvSpPr txBox="1">
            <a:spLocks noChangeArrowheads="1"/>
          </p:cNvSpPr>
          <p:nvPr/>
        </p:nvSpPr>
        <p:spPr bwMode="auto">
          <a:xfrm>
            <a:off x="1828800" y="3825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</p:spTree>
    <p:extLst>
      <p:ext uri="{BB962C8B-B14F-4D97-AF65-F5344CB8AC3E}">
        <p14:creationId xmlns:p14="http://schemas.microsoft.com/office/powerpoint/2010/main" val="4134470021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Hysteresis Using a 2-bit Counter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5A6C70-5BE4-124A-A49E-8EFF4551852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9876" name="Oval 3"/>
          <p:cNvSpPr>
            <a:spLocks noChangeArrowheads="1"/>
          </p:cNvSpPr>
          <p:nvPr/>
        </p:nvSpPr>
        <p:spPr bwMode="auto">
          <a:xfrm>
            <a:off x="2286000" y="1889125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7" name="Oval 4"/>
          <p:cNvSpPr>
            <a:spLocks noChangeArrowheads="1"/>
          </p:cNvSpPr>
          <p:nvPr/>
        </p:nvSpPr>
        <p:spPr bwMode="auto">
          <a:xfrm>
            <a:off x="5486400" y="1889125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8" name="Oval 5"/>
          <p:cNvSpPr>
            <a:spLocks noChangeArrowheads="1"/>
          </p:cNvSpPr>
          <p:nvPr/>
        </p:nvSpPr>
        <p:spPr bwMode="auto">
          <a:xfrm>
            <a:off x="2286000" y="4479925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sp>
        <p:nvSpPr>
          <p:cNvPr id="79879" name="Oval 6"/>
          <p:cNvSpPr>
            <a:spLocks noChangeArrowheads="1"/>
          </p:cNvSpPr>
          <p:nvPr/>
        </p:nvSpPr>
        <p:spPr bwMode="auto">
          <a:xfrm>
            <a:off x="5486400" y="4479925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cxnSp>
        <p:nvCxnSpPr>
          <p:cNvPr id="79880" name="AutoShape 7"/>
          <p:cNvCxnSpPr>
            <a:cxnSpLocks noChangeShapeType="1"/>
            <a:stCxn id="79877" idx="6"/>
            <a:endCxn id="79879" idx="6"/>
          </p:cNvCxnSpPr>
          <p:nvPr/>
        </p:nvCxnSpPr>
        <p:spPr bwMode="auto">
          <a:xfrm>
            <a:off x="6638925" y="2460625"/>
            <a:ext cx="28575" cy="2590800"/>
          </a:xfrm>
          <a:prstGeom prst="curvedConnector3">
            <a:avLst>
              <a:gd name="adj1" fmla="val 766667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1" name="AutoShape 8"/>
          <p:cNvCxnSpPr>
            <a:cxnSpLocks noChangeShapeType="1"/>
            <a:stCxn id="79876" idx="7"/>
            <a:endCxn id="79877" idx="1"/>
          </p:cNvCxnSpPr>
          <p:nvPr/>
        </p:nvCxnSpPr>
        <p:spPr bwMode="auto">
          <a:xfrm rot="5400000" flipV="1">
            <a:off x="4443413" y="836613"/>
            <a:ext cx="28575" cy="2390775"/>
          </a:xfrm>
          <a:prstGeom prst="curvedConnector3">
            <a:avLst>
              <a:gd name="adj1" fmla="val -1250000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2" name="AutoShape 9"/>
          <p:cNvCxnSpPr>
            <a:cxnSpLocks noChangeShapeType="1"/>
            <a:stCxn id="79877" idx="3"/>
            <a:endCxn id="79876" idx="5"/>
          </p:cNvCxnSpPr>
          <p:nvPr/>
        </p:nvCxnSpPr>
        <p:spPr bwMode="auto">
          <a:xfrm rot="5400000">
            <a:off x="4443413" y="1693863"/>
            <a:ext cx="28575" cy="2390775"/>
          </a:xfrm>
          <a:prstGeom prst="curvedConnector3">
            <a:avLst>
              <a:gd name="adj1" fmla="val 135000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3" name="AutoShape 10"/>
          <p:cNvCxnSpPr>
            <a:cxnSpLocks noChangeShapeType="1"/>
            <a:stCxn id="79876" idx="2"/>
            <a:endCxn id="79876" idx="0"/>
          </p:cNvCxnSpPr>
          <p:nvPr/>
        </p:nvCxnSpPr>
        <p:spPr bwMode="auto">
          <a:xfrm rot="10800000" flipH="1">
            <a:off x="2247900" y="1851025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884" name="Text Box 11"/>
          <p:cNvSpPr txBox="1">
            <a:spLocks noChangeArrowheads="1"/>
          </p:cNvSpPr>
          <p:nvPr/>
        </p:nvSpPr>
        <p:spPr bwMode="auto">
          <a:xfrm>
            <a:off x="1023938" y="1285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5" name="Text Box 12"/>
          <p:cNvSpPr txBox="1">
            <a:spLocks noChangeArrowheads="1"/>
          </p:cNvSpPr>
          <p:nvPr/>
        </p:nvSpPr>
        <p:spPr bwMode="auto">
          <a:xfrm>
            <a:off x="3843338" y="2809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6" name="Text Box 13"/>
          <p:cNvSpPr txBox="1">
            <a:spLocks noChangeArrowheads="1"/>
          </p:cNvSpPr>
          <p:nvPr/>
        </p:nvSpPr>
        <p:spPr bwMode="auto">
          <a:xfrm>
            <a:off x="6891338" y="3190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sp>
        <p:nvSpPr>
          <p:cNvPr id="79887" name="Text Box 14"/>
          <p:cNvSpPr txBox="1">
            <a:spLocks noChangeArrowheads="1"/>
          </p:cNvSpPr>
          <p:nvPr/>
        </p:nvSpPr>
        <p:spPr bwMode="auto">
          <a:xfrm>
            <a:off x="3843338" y="1225550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871538" y="2460625"/>
            <a:ext cx="7173912" cy="3770313"/>
            <a:chOff x="549" y="1550"/>
            <a:chExt cx="4519" cy="2375"/>
          </a:xfrm>
        </p:grpSpPr>
        <p:grpSp>
          <p:nvGrpSpPr>
            <p:cNvPr id="79895" name="Group 16"/>
            <p:cNvGrpSpPr>
              <a:grpSpLocks/>
            </p:cNvGrpSpPr>
            <p:nvPr/>
          </p:nvGrpSpPr>
          <p:grpSpPr bwMode="auto">
            <a:xfrm>
              <a:off x="3816" y="3172"/>
              <a:ext cx="1252" cy="523"/>
              <a:chOff x="3816" y="3172"/>
              <a:chExt cx="1252" cy="523"/>
            </a:xfrm>
          </p:grpSpPr>
          <p:cxnSp>
            <p:nvCxnSpPr>
              <p:cNvPr id="79905" name="AutoShape 17"/>
              <p:cNvCxnSpPr>
                <a:cxnSpLocks noChangeShapeType="1"/>
                <a:stCxn id="79879" idx="6"/>
                <a:endCxn id="79879" idx="4"/>
              </p:cNvCxnSpPr>
              <p:nvPr/>
            </p:nvCxnSpPr>
            <p:spPr bwMode="auto">
              <a:xfrm flipH="1">
                <a:off x="3816" y="3182"/>
                <a:ext cx="384" cy="384"/>
              </a:xfrm>
              <a:prstGeom prst="curvedConnector4">
                <a:avLst>
                  <a:gd name="adj1" fmla="val -31250"/>
                  <a:gd name="adj2" fmla="val 13125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6" name="Text Box 18"/>
              <p:cNvSpPr txBox="1">
                <a:spLocks noChangeArrowheads="1"/>
              </p:cNvSpPr>
              <p:nvPr/>
            </p:nvSpPr>
            <p:spPr bwMode="auto">
              <a:xfrm>
                <a:off x="4341" y="317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!taken</a:t>
                </a:r>
              </a:p>
            </p:txBody>
          </p:sp>
        </p:grpSp>
        <p:grpSp>
          <p:nvGrpSpPr>
            <p:cNvPr id="79896" name="Group 19"/>
            <p:cNvGrpSpPr>
              <a:grpSpLocks/>
            </p:cNvGrpSpPr>
            <p:nvPr/>
          </p:nvGrpSpPr>
          <p:grpSpPr bwMode="auto">
            <a:xfrm>
              <a:off x="2055" y="2442"/>
              <a:ext cx="1506" cy="523"/>
              <a:chOff x="2055" y="2442"/>
              <a:chExt cx="1506" cy="523"/>
            </a:xfrm>
          </p:grpSpPr>
          <p:cxnSp>
            <p:nvCxnSpPr>
              <p:cNvPr id="79903" name="AutoShape 20"/>
              <p:cNvCxnSpPr>
                <a:cxnSpLocks noChangeShapeType="1"/>
                <a:stCxn id="79878" idx="7"/>
                <a:endCxn id="79879" idx="1"/>
              </p:cNvCxnSpPr>
              <p:nvPr/>
            </p:nvCxnSpPr>
            <p:spPr bwMode="auto">
              <a:xfrm rot="-5400000">
                <a:off x="2799" y="2159"/>
                <a:ext cx="18" cy="1506"/>
              </a:xfrm>
              <a:prstGeom prst="curvedConnector3">
                <a:avLst>
                  <a:gd name="adj1" fmla="val 135000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4" name="Text Box 21"/>
              <p:cNvSpPr txBox="1">
                <a:spLocks noChangeArrowheads="1"/>
              </p:cNvSpPr>
              <p:nvPr/>
            </p:nvSpPr>
            <p:spPr bwMode="auto">
              <a:xfrm>
                <a:off x="2421" y="244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!taken</a:t>
                </a:r>
              </a:p>
            </p:txBody>
          </p:sp>
        </p:grpSp>
        <p:grpSp>
          <p:nvGrpSpPr>
            <p:cNvPr id="79897" name="Group 22"/>
            <p:cNvGrpSpPr>
              <a:grpSpLocks/>
            </p:cNvGrpSpPr>
            <p:nvPr/>
          </p:nvGrpSpPr>
          <p:grpSpPr bwMode="auto">
            <a:xfrm>
              <a:off x="2055" y="3402"/>
              <a:ext cx="1506" cy="523"/>
              <a:chOff x="2055" y="3402"/>
              <a:chExt cx="1506" cy="523"/>
            </a:xfrm>
          </p:grpSpPr>
          <p:cxnSp>
            <p:nvCxnSpPr>
              <p:cNvPr id="79901" name="AutoShape 23"/>
              <p:cNvCxnSpPr>
                <a:cxnSpLocks noChangeShapeType="1"/>
                <a:stCxn id="79879" idx="3"/>
                <a:endCxn id="79878" idx="5"/>
              </p:cNvCxnSpPr>
              <p:nvPr/>
            </p:nvCxnSpPr>
            <p:spPr bwMode="auto">
              <a:xfrm rot="16200000" flipV="1">
                <a:off x="2799" y="2699"/>
                <a:ext cx="18" cy="1506"/>
              </a:xfrm>
              <a:prstGeom prst="curvedConnector3">
                <a:avLst>
                  <a:gd name="adj1" fmla="val -1250000"/>
                </a:avLst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2" name="Text Box 24"/>
              <p:cNvSpPr txBox="1">
                <a:spLocks noChangeArrowheads="1"/>
              </p:cNvSpPr>
              <p:nvPr/>
            </p:nvSpPr>
            <p:spPr bwMode="auto">
              <a:xfrm>
                <a:off x="2421" y="340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taken</a:t>
                </a:r>
              </a:p>
            </p:txBody>
          </p:sp>
        </p:grpSp>
        <p:grpSp>
          <p:nvGrpSpPr>
            <p:cNvPr id="79898" name="Group 25"/>
            <p:cNvGrpSpPr>
              <a:grpSpLocks/>
            </p:cNvGrpSpPr>
            <p:nvPr/>
          </p:nvGrpSpPr>
          <p:grpSpPr bwMode="auto">
            <a:xfrm>
              <a:off x="549" y="1550"/>
              <a:ext cx="885" cy="1632"/>
              <a:chOff x="549" y="1550"/>
              <a:chExt cx="885" cy="1632"/>
            </a:xfrm>
          </p:grpSpPr>
          <p:cxnSp>
            <p:nvCxnSpPr>
              <p:cNvPr id="79899" name="AutoShape 26"/>
              <p:cNvCxnSpPr>
                <a:cxnSpLocks noChangeShapeType="1"/>
                <a:stCxn id="79878" idx="2"/>
                <a:endCxn id="79876" idx="2"/>
              </p:cNvCxnSpPr>
              <p:nvPr/>
            </p:nvCxnSpPr>
            <p:spPr bwMode="auto">
              <a:xfrm rot="10800000">
                <a:off x="1416" y="1550"/>
                <a:ext cx="18" cy="1632"/>
              </a:xfrm>
              <a:prstGeom prst="curvedConnector3">
                <a:avLst>
                  <a:gd name="adj1" fmla="val 766667"/>
                </a:avLst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0" name="Text Box 27"/>
              <p:cNvSpPr txBox="1">
                <a:spLocks noChangeArrowheads="1"/>
              </p:cNvSpPr>
              <p:nvPr/>
            </p:nvSpPr>
            <p:spPr bwMode="auto">
              <a:xfrm>
                <a:off x="549" y="210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taken</a:t>
                </a:r>
              </a:p>
            </p:txBody>
          </p:sp>
        </p:grpSp>
      </p:grpSp>
      <p:sp>
        <p:nvSpPr>
          <p:cNvPr id="79889" name="Text Box 28"/>
          <p:cNvSpPr txBox="1">
            <a:spLocks noChangeArrowheads="1"/>
          </p:cNvSpPr>
          <p:nvPr/>
        </p:nvSpPr>
        <p:spPr bwMode="auto">
          <a:xfrm>
            <a:off x="441325" y="6407150"/>
            <a:ext cx="6057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Change prediction after 2 consecutive mistakes</a:t>
            </a:r>
          </a:p>
        </p:txBody>
      </p: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0" y="1196975"/>
            <a:ext cx="8990013" cy="4822825"/>
            <a:chOff x="0" y="754"/>
            <a:chExt cx="5663" cy="3038"/>
          </a:xfrm>
        </p:grpSpPr>
        <p:sp>
          <p:nvSpPr>
            <p:cNvPr id="79891" name="AutoShape 30"/>
            <p:cNvSpPr>
              <a:spLocks noChangeArrowheads="1"/>
            </p:cNvSpPr>
            <p:nvPr/>
          </p:nvSpPr>
          <p:spPr bwMode="auto">
            <a:xfrm>
              <a:off x="4321" y="754"/>
              <a:ext cx="1103" cy="719"/>
            </a:xfrm>
            <a:prstGeom prst="cloudCallout">
              <a:avLst>
                <a:gd name="adj1" fmla="val -64505"/>
                <a:gd name="adj2" fmla="val 59778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2" name="AutoShape 31"/>
            <p:cNvSpPr>
              <a:spLocks noChangeArrowheads="1"/>
            </p:cNvSpPr>
            <p:nvPr/>
          </p:nvSpPr>
          <p:spPr bwMode="auto">
            <a:xfrm flipH="1">
              <a:off x="3" y="1195"/>
              <a:ext cx="1198" cy="708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3" name="AutoShape 32"/>
            <p:cNvSpPr>
              <a:spLocks noChangeArrowheads="1"/>
            </p:cNvSpPr>
            <p:nvPr/>
          </p:nvSpPr>
          <p:spPr bwMode="auto">
            <a:xfrm flipH="1">
              <a:off x="0" y="3073"/>
              <a:ext cx="1199" cy="719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4" name="AutoShape 33"/>
            <p:cNvSpPr>
              <a:spLocks noChangeArrowheads="1"/>
            </p:cNvSpPr>
            <p:nvPr/>
          </p:nvSpPr>
          <p:spPr bwMode="auto">
            <a:xfrm>
              <a:off x="4416" y="2396"/>
              <a:ext cx="1247" cy="708"/>
            </a:xfrm>
            <a:prstGeom prst="cloudCallout">
              <a:avLst>
                <a:gd name="adj1" fmla="val -74921"/>
                <a:gd name="adj2" fmla="val 52227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00911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 This Good Enough?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~85-90% accuracy for </a:t>
            </a:r>
            <a:r>
              <a:rPr lang="en-US" altLang="en-US" b="1">
                <a:ea typeface="ＭＳ Ｐゴシック" charset="-128"/>
              </a:rPr>
              <a:t>many</a:t>
            </a:r>
            <a:r>
              <a:rPr lang="en-US" altLang="en-US">
                <a:ea typeface="ＭＳ Ｐゴシック" charset="-128"/>
              </a:rPr>
              <a:t> programs with 2-bit counter based prediction (also called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bimodal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Is this good enough?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big is the branch problem?</a:t>
            </a: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4E08AB-3F6D-964E-B57C-11A33195573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288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Let’s Do the Exercise Again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877888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sz="2000" dirty="0"/>
              <a:t>Assume N = 20 (20 pipe stages), W = 5 (5 wide fetch)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/>
              <a:t>Assume: </a:t>
            </a:r>
            <a:r>
              <a:rPr lang="en-US" sz="2000" dirty="0">
                <a:ea typeface="ＭＳ Ｐゴシック" charset="0"/>
              </a:rPr>
              <a:t>1 out of 5 instructions is a branch 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>
                <a:ea typeface="ＭＳ Ｐゴシック" charset="0"/>
              </a:rPr>
              <a:t>Assume: Each 5 instruction-block ends with a branch</a:t>
            </a:r>
            <a:endParaRPr lang="en-US" sz="2000" dirty="0"/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sz="2200" dirty="0"/>
              <a:t>How long does it take to fetch 500 instructions?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100% accuracy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100 cycles </a:t>
            </a:r>
            <a:r>
              <a:rPr lang="en-US" sz="1600" dirty="0">
                <a:ea typeface="ＭＳ Ｐゴシック" charset="0"/>
              </a:rPr>
              <a:t>(all instructions fetched on the correct path)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No wasted work; IPC = 500/100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200% extra instructions fetched; IPC = 500/300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85%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15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 cycles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300% extra instructions fetched; IPC = 500/400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20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500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400% extra instructions fetched; IPC = 500/500</a:t>
            </a:r>
          </a:p>
          <a:p>
            <a:pPr lvl="2">
              <a:buFont typeface="Wingdings" charset="0"/>
              <a:buChar char="n"/>
              <a:defRPr/>
            </a:pPr>
            <a:endParaRPr lang="en-US" sz="16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1783A5-5017-0D46-94EA-85D63248A24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141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“last-time” predictability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(other than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E16AA9-334E-214D-B729-5F33D9C3F74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2209800"/>
            <a:ext cx="8458200" cy="1447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93189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7447006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(I)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Recently executed branch outcomes in the execution path are correlated with the outcome of the next branch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not taken, second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taken, second definitely not taken</a:t>
            </a: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E47515-8305-5141-8A4E-D1DD4A5EC34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1981200"/>
            <a:ext cx="3209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3" y="3886200"/>
            <a:ext cx="25431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08565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(II)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7086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Y and Z both taken, then X also taken</a:t>
            </a:r>
          </a:p>
          <a:p>
            <a:r>
              <a:rPr lang="en-US" altLang="en-US">
                <a:ea typeface="ＭＳ Ｐゴシック" charset="-128"/>
              </a:rPr>
              <a:t>If Y or Z not taken, then X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F93913-4146-1A44-A38D-3F460AB7E37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52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6950"/>
            <a:ext cx="3062288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009088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(III)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Eqntott, SPEC’92: Generates truth table from Boolean expr.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aa=0;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(bb==2)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bb=0;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(aa!=bb) {	    	          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….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      }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If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(i.e., aa==0@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and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 bb=0@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then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certainly taken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1B238D-3326-BA4F-B204-87667322018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440603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Control Dependence Handling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69634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83EFB7-5A3E-D349-ABED-E3F0A37CF12D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7588415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Global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Associate branch outcomes with “global T/NT history” of all branches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Make a prediction based on the outcome of the branch the last time the same global branch history was encountered</a:t>
            </a:r>
          </a:p>
          <a:p>
            <a:pPr>
              <a:buFont typeface="Wingdings" charset="2"/>
              <a:buNone/>
            </a:pPr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Implementation:</a:t>
            </a:r>
          </a:p>
          <a:p>
            <a:pPr lvl="1"/>
            <a:r>
              <a:rPr lang="en-US" altLang="en-US">
                <a:ea typeface="ＭＳ Ｐゴシック" charset="-128"/>
              </a:rPr>
              <a:t>Keep track of the “global T/NT history” of all branches in a register </a:t>
            </a:r>
            <a:r>
              <a:rPr lang="en-US" altLang="en-US">
                <a:ea typeface="ＭＳ Ｐゴシック" charset="-128"/>
                <a:sym typeface="Wingdings" charset="2"/>
              </a:rPr>
              <a:t> Global History Register (GHR)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GHR to index into a table that recorded the outcome that was seen for each GHR value in the recent past  Pattern History Table (table of 2-bit counters)</a:t>
            </a:r>
          </a:p>
          <a:p>
            <a:pPr lvl="1">
              <a:buFont typeface="Wingdings" charset="2"/>
              <a:buNone/>
            </a:pPr>
            <a:endParaRPr lang="en-US" altLang="en-US" sz="1000">
              <a:ea typeface="ＭＳ Ｐゴシック" charset="-128"/>
              <a:sym typeface="Wingdings" charset="2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Global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(GHR + history at that GHR)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972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3ABEFD-20AB-D24D-A27F-540A33CB11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7284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3251980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Global Branch Prediction</a:t>
            </a:r>
          </a:p>
        </p:txBody>
      </p:sp>
      <p:sp>
        <p:nvSpPr>
          <p:cNvPr id="9830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Global branch history register </a:t>
            </a:r>
            <a:r>
              <a:rPr lang="en-US" altLang="en-US" sz="2000">
                <a:ea typeface="ＭＳ Ｐゴシック" charset="-128"/>
              </a:rPr>
              <a:t>(N bits)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of last N branches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ACCAE3-F561-994A-A86A-D1D8A264A51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5000" y="3494088"/>
            <a:ext cx="381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8316" name="TextBox 12"/>
          <p:cNvSpPr txBox="1">
            <a:spLocks noChangeArrowheads="1"/>
          </p:cNvSpPr>
          <p:nvPr/>
        </p:nvSpPr>
        <p:spPr bwMode="auto">
          <a:xfrm>
            <a:off x="381000" y="3962400"/>
            <a:ext cx="152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(global history register)</a:t>
            </a:r>
          </a:p>
        </p:txBody>
      </p:sp>
      <p:sp>
        <p:nvSpPr>
          <p:cNvPr id="98317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98318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98319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98320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4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98345" name="TextBox 33"/>
          <p:cNvSpPr txBox="1">
            <a:spLocks noChangeArrowheads="1"/>
          </p:cNvSpPr>
          <p:nvPr/>
        </p:nvSpPr>
        <p:spPr bwMode="auto">
          <a:xfrm>
            <a:off x="4419600" y="27432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98346" name="TextBox 34"/>
          <p:cNvSpPr txBox="1">
            <a:spLocks noChangeArrowheads="1"/>
          </p:cNvSpPr>
          <p:nvPr/>
        </p:nvSpPr>
        <p:spPr bwMode="auto">
          <a:xfrm>
            <a:off x="1676400" y="4103688"/>
            <a:ext cx="1082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previous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branch’s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direction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6200000" flipV="1">
            <a:off x="2019300" y="3989388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8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525289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Does the Global Predictor Work?</a:t>
            </a:r>
          </a:p>
        </p:txBody>
      </p:sp>
      <p:sp>
        <p:nvSpPr>
          <p:cNvPr id="993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 sz="20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311868-BE83-7B43-A30D-4EA98B20649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933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371600"/>
            <a:ext cx="85820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19400" y="4160838"/>
            <a:ext cx="37338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629400" y="3886200"/>
            <a:ext cx="250666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This branch tests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Last 4 branches test j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History: TTTN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 taken for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history: TTNT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(shift in last outcome) </a:t>
            </a:r>
          </a:p>
        </p:txBody>
      </p:sp>
      <p:sp>
        <p:nvSpPr>
          <p:cNvPr id="8" name="Rectangle 7"/>
          <p:cNvSpPr/>
          <p:nvPr/>
        </p:nvSpPr>
        <p:spPr>
          <a:xfrm>
            <a:off x="2743200" y="3276600"/>
            <a:ext cx="3733800" cy="3810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03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Intel Pentium Pro Branch Predictor</a:t>
            </a:r>
          </a:p>
        </p:txBody>
      </p:sp>
      <p:sp>
        <p:nvSpPr>
          <p:cNvPr id="1013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Two level global branch predictor</a:t>
            </a:r>
          </a:p>
          <a:p>
            <a:r>
              <a:rPr lang="en-US" altLang="en-US">
                <a:ea typeface="ＭＳ Ｐゴシック" charset="-128"/>
              </a:rPr>
              <a:t>4-bit global history register</a:t>
            </a:r>
          </a:p>
          <a:p>
            <a:r>
              <a:rPr lang="en-US" altLang="en-US">
                <a:ea typeface="ＭＳ Ｐゴシック" charset="-128"/>
              </a:rPr>
              <a:t>Multiple pattern history tables (of 2 bit counters)</a:t>
            </a:r>
          </a:p>
          <a:p>
            <a:pPr lvl="1"/>
            <a:r>
              <a:rPr lang="en-US" altLang="en-US">
                <a:ea typeface="ＭＳ Ｐゴシック" charset="-128"/>
              </a:rPr>
              <a:t>Which pattern history table to use is determined by lower order bits of the branch address</a:t>
            </a: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F9F7C-582E-D648-B32E-2DB782178D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931775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2767013"/>
            <a:ext cx="5662612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Global Predictor Accuracy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Idea: Add more context information to the global predictor to take into account which branch is being predicted</a:t>
            </a:r>
            <a:endParaRPr lang="en-US" altLang="en-US" sz="2000" dirty="0">
              <a:solidFill>
                <a:srgbClr val="0000FF"/>
              </a:solidFill>
              <a:ea typeface="ＭＳ Ｐゴシック" charset="-128"/>
            </a:endParaRPr>
          </a:p>
          <a:p>
            <a:pPr lvl="1"/>
            <a:r>
              <a:rPr lang="en-US" altLang="en-US" sz="2000" dirty="0" err="1">
                <a:solidFill>
                  <a:srgbClr val="0033CC"/>
                </a:solidFill>
                <a:ea typeface="ＭＳ Ｐゴシック" charset="-128"/>
              </a:rPr>
              <a:t>Gshare</a:t>
            </a:r>
            <a:r>
              <a:rPr lang="en-US" altLang="en-US" sz="2000" dirty="0">
                <a:solidFill>
                  <a:srgbClr val="0033CC"/>
                </a:solidFill>
                <a:ea typeface="ＭＳ Ｐゴシック" charset="-128"/>
              </a:rPr>
              <a:t> predictor</a:t>
            </a:r>
            <a:r>
              <a:rPr lang="en-US" altLang="en-US" sz="2000" dirty="0">
                <a:ea typeface="ＭＳ Ｐゴシック" charset="-128"/>
              </a:rPr>
              <a:t>: GHR hashed with the Branch PC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+ More context information used for prediction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+ Better utilization of the two-bit counter array   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-- Increases access latency</a:t>
            </a: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r>
              <a:rPr lang="en-US" altLang="en-US" sz="2000" dirty="0" err="1">
                <a:ea typeface="ＭＳ Ｐゴシック" charset="-128"/>
              </a:rPr>
              <a:t>McFarling</a:t>
            </a:r>
            <a:r>
              <a:rPr lang="en-US" altLang="en-US" sz="2000" dirty="0">
                <a:ea typeface="ＭＳ Ｐゴシック" charset="-128"/>
              </a:rPr>
              <a:t>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000" dirty="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 dirty="0">
                <a:ea typeface="ＭＳ Ｐゴシック" charset="-128"/>
              </a:rPr>
              <a:t> DEC WRL Tech Report, 1993.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E2566A-242D-3B4D-8F79-E6DF75903BF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90167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91C816-27EC-D24B-BF25-770BEB1B88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Review: One-Level Branch Predictor</a:t>
            </a:r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76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4732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C7B5E1-2B3C-3B41-A28E-A7F119FB5E5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Global History Branch Predictor</a:t>
            </a: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727075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501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6021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3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7FC727-9BCD-8B43-85CB-C0DD0D02436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Gshare Branch Predictor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2" name="Rectangle 12"/>
          <p:cNvSpPr>
            <a:spLocks noChangeArrowheads="1"/>
          </p:cNvSpPr>
          <p:nvPr/>
        </p:nvSpPr>
        <p:spPr bwMode="auto">
          <a:xfrm>
            <a:off x="2016125" y="3124200"/>
            <a:ext cx="533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XOR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352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277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2" grpId="0" animBg="1"/>
      <p:bldP spid="343053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1146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only “</a:t>
            </a:r>
            <a:r>
              <a:rPr lang="en-US" altLang="ja-JP">
                <a:ea typeface="ＭＳ Ｐゴシック" charset="-128"/>
              </a:rPr>
              <a:t>last-time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predictability for a given branch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(in addition to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46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4F5CC9-DB28-2049-B883-6F90E8BA277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733800"/>
            <a:ext cx="8610600" cy="1828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114693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2009903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Local Branch Correlation</a:t>
            </a:r>
          </a:p>
        </p:txBody>
      </p:sp>
      <p:sp>
        <p:nvSpPr>
          <p:cNvPr id="1157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  <a:endParaRPr lang="en-US" altLang="en-US" sz="2200">
              <a:ea typeface="ＭＳ Ｐゴシック" charset="-128"/>
            </a:endParaRPr>
          </a:p>
        </p:txBody>
      </p:sp>
      <p:sp>
        <p:nvSpPr>
          <p:cNvPr id="1157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CDAF41-746D-804C-AB22-398F815D45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1571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695450"/>
            <a:ext cx="854075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43"/>
          <p:cNvSpPr>
            <a:spLocks noChangeArrowheads="1"/>
          </p:cNvSpPr>
          <p:nvPr/>
        </p:nvSpPr>
        <p:spPr bwMode="auto">
          <a:xfrm>
            <a:off x="1143000" y="2514600"/>
            <a:ext cx="16002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360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Control 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Question: What should the fetch PC be in the next cycle?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Answer: The address of the next instruction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All instructions are control dependent on previous ones. Why?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If the fetched instruction is a non-control-flow instruction: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Next Fetch PC is the address of the next-sequential instruction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Easy to determine if we know the size of the fetched instruction</a:t>
            </a: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If the instruction that is fetched is a control-flow instruction: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How do we determine the next Fetch PC?</a:t>
            </a:r>
          </a:p>
          <a:p>
            <a:pPr lvl="1">
              <a:buFont typeface="Wingdings" charset="0"/>
              <a:buChar char="q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In fact, how do we even know whether or not the fetched instruction is a control-flow instruction?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6FD404-AE81-BB4F-A1C2-53B7E489B49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3932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Motivation for Local History</a:t>
            </a:r>
          </a:p>
        </p:txBody>
      </p:sp>
      <p:sp>
        <p:nvSpPr>
          <p:cNvPr id="1914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3581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To predict a loop branch “perfectly”, we want to identify the last iteration of the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By having a separate PHT entry for each local history, we can distinguish different iterations of a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Works for “short” loops</a:t>
            </a:r>
          </a:p>
        </p:txBody>
      </p:sp>
      <p:sp>
        <p:nvSpPr>
          <p:cNvPr id="1914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418B28-7688-F84C-AA8E-689230A30FF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1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3" y="990600"/>
            <a:ext cx="4900612" cy="544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691749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Local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Have a per-branch history register</a:t>
            </a:r>
          </a:p>
          <a:p>
            <a:pPr lvl="1"/>
            <a:r>
              <a:rPr lang="en-US" altLang="en-US">
                <a:ea typeface="ＭＳ Ｐゴシック" charset="-128"/>
              </a:rPr>
              <a:t>Associate the predicted outcome of a branch with “T/NT history” of the same branch</a:t>
            </a:r>
          </a:p>
          <a:p>
            <a:r>
              <a:rPr lang="en-US" altLang="en-US">
                <a:ea typeface="ＭＳ Ｐゴシック" charset="-128"/>
                <a:sym typeface="Wingdings" charset="2"/>
              </a:rPr>
              <a:t>Make a prediction based on the outcome of the branch the last time the same local branch history was encountered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Called the local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(Per-branch history register + history at that history register value)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9B0E0D-D2E4-284A-95DA-45151B64940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525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Local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A set of local history registers </a:t>
            </a:r>
            <a:r>
              <a:rPr lang="en-US" altLang="en-US" sz="2000">
                <a:ea typeface="ＭＳ Ｐゴシック" charset="-128"/>
              </a:rPr>
              <a:t>(N bits each)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Select the history register based on the PC of the branch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630D72-A434-0D49-8C1A-A03671E618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7771" name="TextBox 12"/>
          <p:cNvSpPr txBox="1">
            <a:spLocks noChangeArrowheads="1"/>
          </p:cNvSpPr>
          <p:nvPr/>
        </p:nvSpPr>
        <p:spPr bwMode="auto">
          <a:xfrm>
            <a:off x="533400" y="5791200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Local history registers</a:t>
            </a:r>
          </a:p>
        </p:txBody>
      </p:sp>
      <p:sp>
        <p:nvSpPr>
          <p:cNvPr id="117772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117773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117774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117775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799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117800" name="TextBox 33"/>
          <p:cNvSpPr txBox="1">
            <a:spLocks noChangeArrowheads="1"/>
          </p:cNvSpPr>
          <p:nvPr/>
        </p:nvSpPr>
        <p:spPr bwMode="auto">
          <a:xfrm>
            <a:off x="4495800" y="27559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117801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85800" y="39497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5800" y="44069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85800" y="48641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5800" y="53213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5800" y="30480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628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C5387B2-997F-AD41-99F0-3A0E98D428E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Local History Branch Predictor</a:t>
            </a: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89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727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118793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1219200" y="24384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796" name="Line 13"/>
          <p:cNvSpPr>
            <a:spLocks noChangeShapeType="1"/>
          </p:cNvSpPr>
          <p:nvPr/>
        </p:nvSpPr>
        <p:spPr bwMode="auto">
          <a:xfrm>
            <a:off x="2209800" y="26670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7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8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9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0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1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2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3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4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5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6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7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8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9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0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18811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118812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3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4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18815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6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7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8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9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0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1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118822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3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118824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5" name="Rectangle 11"/>
          <p:cNvSpPr>
            <a:spLocks noChangeArrowheads="1"/>
          </p:cNvSpPr>
          <p:nvPr/>
        </p:nvSpPr>
        <p:spPr bwMode="auto">
          <a:xfrm>
            <a:off x="1219200" y="21336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6" name="Rectangle 11"/>
          <p:cNvSpPr>
            <a:spLocks noChangeArrowheads="1"/>
          </p:cNvSpPr>
          <p:nvPr/>
        </p:nvSpPr>
        <p:spPr bwMode="auto">
          <a:xfrm>
            <a:off x="1219200" y="18288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7" name="Rectangle 11"/>
          <p:cNvSpPr>
            <a:spLocks noChangeArrowheads="1"/>
          </p:cNvSpPr>
          <p:nvPr/>
        </p:nvSpPr>
        <p:spPr bwMode="auto">
          <a:xfrm>
            <a:off x="1219200" y="15240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8" name="Rectangle 11"/>
          <p:cNvSpPr>
            <a:spLocks noChangeArrowheads="1"/>
          </p:cNvSpPr>
          <p:nvPr/>
        </p:nvSpPr>
        <p:spPr bwMode="auto">
          <a:xfrm>
            <a:off x="1219200" y="2743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9" name="Rectangle 11"/>
          <p:cNvSpPr>
            <a:spLocks noChangeArrowheads="1"/>
          </p:cNvSpPr>
          <p:nvPr/>
        </p:nvSpPr>
        <p:spPr bwMode="auto">
          <a:xfrm>
            <a:off x="1219200" y="1219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30" name="Line 13"/>
          <p:cNvSpPr>
            <a:spLocks noChangeShapeType="1"/>
          </p:cNvSpPr>
          <p:nvPr/>
        </p:nvSpPr>
        <p:spPr bwMode="auto">
          <a:xfrm flipV="1">
            <a:off x="762000" y="2438400"/>
            <a:ext cx="498475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41"/>
          <p:cNvSpPr txBox="1">
            <a:spLocks noChangeArrowheads="1"/>
          </p:cNvSpPr>
          <p:nvPr/>
        </p:nvSpPr>
        <p:spPr bwMode="auto">
          <a:xfrm>
            <a:off x="222250" y="874713"/>
            <a:ext cx="5932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directions earlier instances of *this branch* went</a:t>
            </a:r>
          </a:p>
        </p:txBody>
      </p:sp>
      <p:sp>
        <p:nvSpPr>
          <p:cNvPr id="52" name="Line 42"/>
          <p:cNvSpPr>
            <a:spLocks noChangeShapeType="1"/>
          </p:cNvSpPr>
          <p:nvPr/>
        </p:nvSpPr>
        <p:spPr bwMode="auto">
          <a:xfrm flipH="1">
            <a:off x="1676400" y="1219200"/>
            <a:ext cx="762000" cy="13716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292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Even Better?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Predictability of branches varies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Some branches are more predictable using local history</a:t>
            </a:r>
          </a:p>
          <a:p>
            <a:r>
              <a:rPr lang="en-US" altLang="en-US" dirty="0">
                <a:ea typeface="ＭＳ Ｐゴシック" charset="-128"/>
              </a:rPr>
              <a:t>Some using global</a:t>
            </a:r>
          </a:p>
          <a:p>
            <a:r>
              <a:rPr lang="en-US" altLang="en-US" dirty="0">
                <a:ea typeface="ＭＳ Ｐゴシック" charset="-128"/>
              </a:rPr>
              <a:t>For others, a simple two-bit counter is enough</a:t>
            </a:r>
          </a:p>
          <a:p>
            <a:r>
              <a:rPr lang="en-US" altLang="en-US" dirty="0">
                <a:ea typeface="ＭＳ Ｐゴシック" charset="-128"/>
              </a:rPr>
              <a:t>Yet for others, a single bit is enough 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Observation: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There is heterogeneity in predictability behavior of branches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No one-size fits all branch prediction algorithm for all branches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Exploit that heterogeneity by designing heterogeneous branch predictors</a:t>
            </a:r>
          </a:p>
        </p:txBody>
      </p:sp>
      <p:sp>
        <p:nvSpPr>
          <p:cNvPr id="1925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6E00DF-7ADE-E34E-8C29-800E49A2426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99595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Use more than one type of predictor (i.e., multiple algorithms) and select the 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best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”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 prediction</a:t>
            </a:r>
          </a:p>
          <a:p>
            <a:pPr lvl="1"/>
            <a:r>
              <a:rPr lang="en-US" altLang="en-US">
                <a:ea typeface="ＭＳ Ｐゴシック" charset="-128"/>
              </a:rPr>
              <a:t>E.g., hybrid of 2-bit counters and global predictor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Advantages:</a:t>
            </a:r>
          </a:p>
          <a:p>
            <a:pPr>
              <a:buFont typeface="Wingdings" charset="2"/>
              <a:buNone/>
            </a:pPr>
            <a:r>
              <a:rPr lang="en-US" altLang="en-US" sz="2200">
                <a:ea typeface="ＭＳ Ｐゴシック" charset="-128"/>
              </a:rPr>
              <a:t>	</a:t>
            </a:r>
            <a:r>
              <a:rPr lang="en-US" altLang="en-US" sz="2000">
                <a:ea typeface="ＭＳ Ｐゴシック" charset="-128"/>
              </a:rPr>
              <a:t>+ Better accuracy: different predictors are better for different branches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+ Reduced 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warmup</a:t>
            </a:r>
            <a:r>
              <a:rPr lang="en-US" altLang="en-US" sz="2000">
                <a:ea typeface="ＭＳ Ｐゴシック" charset="-128"/>
              </a:rPr>
              <a:t> time (faster-warmup predictor used until the slower-warmup predictor warms up)</a:t>
            </a:r>
          </a:p>
          <a:p>
            <a:pPr>
              <a:buFont typeface="Wingdings" charset="2"/>
              <a:buNone/>
            </a:pPr>
            <a:endParaRPr lang="en-US" altLang="en-US" sz="22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Disadvantages:</a:t>
            </a:r>
          </a:p>
          <a:p>
            <a:pPr>
              <a:buFont typeface="Wingdings" charset="2"/>
              <a:buNone/>
            </a:pPr>
            <a:r>
              <a:rPr lang="en-US" altLang="en-US" sz="2200">
                <a:ea typeface="ＭＳ Ｐゴシック" charset="-128"/>
              </a:rPr>
              <a:t>	</a:t>
            </a:r>
            <a:r>
              <a:rPr lang="en-US" altLang="en-US" sz="2000">
                <a:ea typeface="ＭＳ Ｐゴシック" charset="-128"/>
              </a:rPr>
              <a:t>-- Need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ea typeface="ＭＳ Ｐゴシック" charset="-128"/>
              </a:rPr>
              <a:t>meta-predictor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or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ea typeface="ＭＳ Ｐゴシック" charset="-128"/>
              </a:rPr>
              <a:t>selector</a:t>
            </a:r>
            <a:r>
              <a:rPr lang="ja-JP" altLang="en-US" sz="2000">
                <a:ea typeface="ＭＳ Ｐゴシック" charset="-128"/>
              </a:rPr>
              <a:t>”</a:t>
            </a:r>
            <a:endParaRPr lang="en-US" altLang="ja-JP" sz="2000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Longer access latency</a:t>
            </a:r>
          </a:p>
          <a:p>
            <a:pPr>
              <a:buFont typeface="Wingdings" charset="2"/>
              <a:buNone/>
            </a:pPr>
            <a:endParaRPr lang="en-US" altLang="en-US" sz="2000">
              <a:ea typeface="ＭＳ Ｐゴシック" charset="-128"/>
            </a:endParaRPr>
          </a:p>
          <a:p>
            <a:pPr lvl="1">
              <a:buClr>
                <a:schemeClr val="accent1"/>
              </a:buClr>
              <a:buSzPct val="65000"/>
            </a:pPr>
            <a:r>
              <a:rPr lang="en-US" altLang="en-US" sz="1800">
                <a:ea typeface="ＭＳ Ｐゴシック" charset="-128"/>
              </a:rPr>
              <a:t>McFarling,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180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>
                <a:ea typeface="ＭＳ Ｐゴシック" charset="-128"/>
              </a:rPr>
              <a:t> DEC WRL Tech Report, 1993.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8A67C7-92D8-D848-99EC-6B7D4D86B81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049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Alpha 21264 Tournament Predictor</a:t>
            </a:r>
          </a:p>
        </p:txBody>
      </p:sp>
      <p:sp>
        <p:nvSpPr>
          <p:cNvPr id="1218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Minimum branch penalty: 7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Typical branch penalty: 11+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48K bits of target addresses stored in I-cache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Predictor tables are reset on a context switch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Kessler,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The Alpha 21264 Microprocessor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IEEE Micro 1999.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1218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EBCB5-2062-6640-A0AE-12861D3C60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1860" name="Picture 6" descr="C:\My Documents\classes\ss\pres\mpr_bp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50673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164312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Are We Done w/ Branch Prediction?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 work well</a:t>
            </a:r>
          </a:p>
          <a:p>
            <a:pPr lvl="1"/>
            <a:r>
              <a:rPr lang="en-US" altLang="en-US">
                <a:ea typeface="ＭＳ Ｐゴシック" charset="-128"/>
              </a:rPr>
              <a:t>E.g., 90-97% prediction accuracy on average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Some “difficult” workloads still suffer, though!</a:t>
            </a:r>
          </a:p>
          <a:p>
            <a:pPr lvl="1"/>
            <a:r>
              <a:rPr lang="en-US" altLang="en-US">
                <a:ea typeface="ＭＳ Ｐゴシック" charset="-128"/>
              </a:rPr>
              <a:t>E.g., gcc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tournament prediction: 9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perfect prediction: 35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35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176DB3-C785-5B42-8364-3F47A7C974A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8078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Some Other Branch Predictor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7790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Loop branch detector and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Loop iteration count detector/predictor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Works well for loops with small number of iterations, where iteration count is predictable</a:t>
            </a:r>
          </a:p>
          <a:p>
            <a:pPr lvl="1"/>
            <a:r>
              <a:rPr lang="en-US" altLang="en-US">
                <a:ea typeface="ＭＳ Ｐゴシック" charset="-128"/>
              </a:rPr>
              <a:t>Used in Intel Pentium M</a:t>
            </a:r>
            <a:endParaRPr lang="en-US" altLang="en-US" sz="1200">
              <a:ea typeface="ＭＳ Ｐゴシック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Perceptron branch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Learns the </a:t>
            </a:r>
            <a:r>
              <a:rPr lang="en-US" altLang="en-US" i="1">
                <a:ea typeface="ＭＳ Ｐゴシック" charset="-128"/>
              </a:rPr>
              <a:t>direction correlations </a:t>
            </a:r>
            <a:r>
              <a:rPr lang="en-US" altLang="en-US">
                <a:ea typeface="ＭＳ Ｐゴシック" charset="-128"/>
              </a:rPr>
              <a:t>between individual branches</a:t>
            </a:r>
          </a:p>
          <a:p>
            <a:pPr lvl="1"/>
            <a:r>
              <a:rPr lang="en-US" altLang="en-US">
                <a:ea typeface="ＭＳ Ｐゴシック" charset="-128"/>
              </a:rPr>
              <a:t>Assigns weights to correlations</a:t>
            </a:r>
          </a:p>
          <a:p>
            <a:pPr lvl="1"/>
            <a:r>
              <a:rPr lang="en-US" altLang="en-US">
                <a:ea typeface="ＭＳ Ｐゴシック" charset="-128"/>
              </a:rPr>
              <a:t>Jimenez and Lin,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Dynamic Branch Prediction with Perceptrons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HPCA 2001.</a:t>
            </a:r>
            <a:endParaRPr lang="en-US" altLang="ja-JP" sz="1200">
              <a:ea typeface="ＭＳ Ｐゴシック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Hybrid history length based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Uses different tables with different history lengths</a:t>
            </a:r>
          </a:p>
          <a:p>
            <a:pPr lvl="1"/>
            <a:r>
              <a:rPr lang="en-US" altLang="en-US">
                <a:ea typeface="ＭＳ Ｐゴシック" charset="-128"/>
              </a:rPr>
              <a:t>Seznec,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Analysis of the O-Geometric History Length branch predictor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ISCA 2005.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 lvl="2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1228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AD1EC5-E1A2-5C46-AC31-3F931460936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9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Intel Pentium M Predictors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95119578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Types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996950"/>
          <a:ext cx="8610600" cy="4114800"/>
        </p:xfrm>
        <a:graphic>
          <a:graphicData uri="http://schemas.openxmlformats.org/drawingml/2006/table">
            <a:tbl>
              <a:tblPr/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Direction at fetch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Number of possible next fetch addresses?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When is next fetch address resolved?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Return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Indirect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171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344E80-793E-D44C-9F9E-C6B36CBAA9E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1720" name="TextBox 5"/>
          <p:cNvSpPr txBox="1">
            <a:spLocks noChangeArrowheads="1"/>
          </p:cNvSpPr>
          <p:nvPr/>
        </p:nvSpPr>
        <p:spPr bwMode="auto">
          <a:xfrm>
            <a:off x="1882775" y="5551488"/>
            <a:ext cx="5138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Different branch types can be handled differently</a:t>
            </a:r>
          </a:p>
        </p:txBody>
      </p:sp>
    </p:spTree>
    <p:extLst>
      <p:ext uri="{BB962C8B-B14F-4D97-AF65-F5344CB8AC3E}">
        <p14:creationId xmlns:p14="http://schemas.microsoft.com/office/powerpoint/2010/main" val="1051983760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278EB-C5A7-D646-BFC5-65D6B0873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dirty="0" err="1"/>
              <a:t>Perceptrons</a:t>
            </a:r>
            <a:r>
              <a:rPr lang="en-US" dirty="0"/>
              <a:t> for Learning Linear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66895-2AD6-4947-9C18-8C60F94DB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0877"/>
            <a:ext cx="8610600" cy="5193723"/>
          </a:xfrm>
        </p:spPr>
        <p:txBody>
          <a:bodyPr/>
          <a:lstStyle/>
          <a:p>
            <a:r>
              <a:rPr lang="en-US" dirty="0"/>
              <a:t>A perceptron is a simplified model of a biological neuron</a:t>
            </a:r>
          </a:p>
          <a:p>
            <a:r>
              <a:rPr lang="en-US" dirty="0"/>
              <a:t>It is also a simple </a:t>
            </a:r>
            <a:r>
              <a:rPr lang="en-US" b="1" dirty="0"/>
              <a:t>binary</a:t>
            </a:r>
            <a:r>
              <a:rPr lang="en-US" dirty="0"/>
              <a:t> </a:t>
            </a:r>
            <a:r>
              <a:rPr lang="en-US" b="1" dirty="0"/>
              <a:t>classifier</a:t>
            </a:r>
          </a:p>
          <a:p>
            <a:endParaRPr lang="en-US" dirty="0"/>
          </a:p>
          <a:p>
            <a:r>
              <a:rPr lang="en-US" dirty="0"/>
              <a:t>A perceptron maps an input vector X to a 0 or 1</a:t>
            </a:r>
          </a:p>
          <a:p>
            <a:pPr lvl="1"/>
            <a:r>
              <a:rPr lang="en-US" dirty="0"/>
              <a:t>Input = Vector X</a:t>
            </a:r>
          </a:p>
          <a:p>
            <a:pPr lvl="1"/>
            <a:r>
              <a:rPr lang="en-US" dirty="0"/>
              <a:t>Perceptron learns the linear function (if one exists) of how each element of the vector affects the output (stored in an internal Weight vector)</a:t>
            </a:r>
          </a:p>
          <a:p>
            <a:pPr lvl="1"/>
            <a:r>
              <a:rPr lang="en-US" dirty="0"/>
              <a:t>Output = </a:t>
            </a:r>
            <a:r>
              <a:rPr lang="en-US" dirty="0" err="1"/>
              <a:t>Weight.X</a:t>
            </a:r>
            <a:r>
              <a:rPr lang="en-US" dirty="0"/>
              <a:t> + Bias &gt; 0</a:t>
            </a:r>
          </a:p>
          <a:p>
            <a:pPr lvl="1"/>
            <a:endParaRPr lang="en-US" dirty="0"/>
          </a:p>
          <a:p>
            <a:r>
              <a:rPr lang="en-US" dirty="0"/>
              <a:t>In the branch prediction context</a:t>
            </a:r>
          </a:p>
          <a:p>
            <a:pPr lvl="1"/>
            <a:r>
              <a:rPr lang="en-US" dirty="0"/>
              <a:t>Vector X: Branch history register bits</a:t>
            </a:r>
          </a:p>
          <a:p>
            <a:pPr lvl="1"/>
            <a:r>
              <a:rPr lang="en-US" dirty="0"/>
              <a:t>Output: Prediction for the current branch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0D0B0-F120-7049-A893-DB83296A6D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575AE7-5B2E-B94F-95B1-7E662A0EF8A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966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4958050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(I)</a:t>
            </a:r>
          </a:p>
        </p:txBody>
      </p:sp>
      <p:sp>
        <p:nvSpPr>
          <p:cNvPr id="123906" name="Content Placeholder 2"/>
          <p:cNvSpPr>
            <a:spLocks noGrp="1"/>
          </p:cNvSpPr>
          <p:nvPr>
            <p:ph idx="1"/>
          </p:nvPr>
        </p:nvSpPr>
        <p:spPr>
          <a:xfrm>
            <a:off x="228600" y="950913"/>
            <a:ext cx="8915400" cy="5194300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Idea: </a:t>
            </a:r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Use a perceptron to learn the correlations between branch history register bits and branch outcome</a:t>
            </a:r>
          </a:p>
          <a:p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A perceptron learns a target Boolean function of N inputs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lvl="3"/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 dirty="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Jimenez and Lin,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Dynamic Branch Prediction with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HPCA 2001.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Rosenblatt,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Principles of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Neurodynamics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: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 and the Theory of Brain Mechanisms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1962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239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DD23-55D7-684C-BF54-462FB3D007C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39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1538"/>
            <a:ext cx="4552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8" name="TextBox 5"/>
          <p:cNvSpPr txBox="1">
            <a:spLocks noChangeArrowheads="1"/>
          </p:cNvSpPr>
          <p:nvPr/>
        </p:nvSpPr>
        <p:spPr bwMode="auto">
          <a:xfrm>
            <a:off x="4537075" y="1911350"/>
            <a:ext cx="425767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Each branch associated with a perceptron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perceptron contains a set of weights wi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Each weight corresponds to a bit in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 the GHR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How much the bit is correlated with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direction of the branch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Positive correlation: large +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Negative correlation: large -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Express GHR bits as 1 (T) and -1 (NT)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Take dot product of GHR and weights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If output &gt; 0, predict taken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5795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(II)</a:t>
            </a:r>
          </a:p>
        </p:txBody>
      </p:sp>
      <p:sp>
        <p:nvSpPr>
          <p:cNvPr id="1249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249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EB7FE5-0EE6-4A46-BA8E-B1263837760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49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4625"/>
            <a:ext cx="3690938" cy="379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2116138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476875" y="2328863"/>
            <a:ext cx="373063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29238" y="3467100"/>
            <a:ext cx="34291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Bias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(bias of branch, independent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the history)</a:t>
            </a:r>
          </a:p>
        </p:txBody>
      </p:sp>
      <p:cxnSp>
        <p:nvCxnSpPr>
          <p:cNvPr id="10" name="Straight Arrow Connector 9"/>
          <p:cNvCxnSpPr>
            <a:cxnSpLocks noChangeShapeType="1"/>
            <a:endCxn id="7" idx="4"/>
          </p:cNvCxnSpPr>
          <p:nvPr/>
        </p:nvCxnSpPr>
        <p:spPr bwMode="auto">
          <a:xfrm rot="16200000" flipV="1">
            <a:off x="5383213" y="3000375"/>
            <a:ext cx="747712" cy="18573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010275" y="2116138"/>
            <a:ext cx="1001713" cy="9525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256338" y="1444625"/>
            <a:ext cx="2582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Dot product of 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 perceptron weights</a:t>
            </a: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4910138" y="2328863"/>
            <a:ext cx="373062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4525169" y="2769394"/>
            <a:ext cx="574675" cy="42703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19538" y="3282950"/>
            <a:ext cx="1209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Output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compared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to 0</a:t>
            </a:r>
          </a:p>
        </p:txBody>
      </p:sp>
      <p:sp>
        <p:nvSpPr>
          <p:cNvPr id="124942" name="TextBox 16"/>
          <p:cNvSpPr txBox="1">
            <a:spLocks noChangeArrowheads="1"/>
          </p:cNvSpPr>
          <p:nvPr/>
        </p:nvSpPr>
        <p:spPr bwMode="auto">
          <a:xfrm>
            <a:off x="4403725" y="1074738"/>
            <a:ext cx="2147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 function:</a:t>
            </a:r>
          </a:p>
        </p:txBody>
      </p:sp>
      <p:sp>
        <p:nvSpPr>
          <p:cNvPr id="124943" name="TextBox 17"/>
          <p:cNvSpPr txBox="1">
            <a:spLocks noChangeArrowheads="1"/>
          </p:cNvSpPr>
          <p:nvPr/>
        </p:nvSpPr>
        <p:spPr bwMode="auto">
          <a:xfrm>
            <a:off x="4403725" y="4794250"/>
            <a:ext cx="1946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Training function:</a:t>
            </a:r>
          </a:p>
        </p:txBody>
      </p:sp>
      <p:pic>
        <p:nvPicPr>
          <p:cNvPr id="1249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8" y="5237163"/>
            <a:ext cx="33623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809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  <p:bldP spid="13" grpId="0" animBg="1"/>
      <p:bldP spid="1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(III)</a:t>
            </a:r>
          </a:p>
        </p:txBody>
      </p:sp>
      <p:sp>
        <p:nvSpPr>
          <p:cNvPr id="1259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More sophisticated learning mechanism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better accuracy</a:t>
            </a: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  <a:sym typeface="Wingdings" charset="2"/>
            </a:endParaRPr>
          </a:p>
          <a:p>
            <a:r>
              <a:rPr lang="en-US" altLang="en-US" dirty="0">
                <a:ea typeface="ＭＳ Ｐゴシック" charset="-128"/>
                <a:sym typeface="Wingdings" charset="2"/>
              </a:rPr>
              <a:t>Disadvantages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Hard to implement (adder tree to compute perceptron output)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Can learn only linearly-separable functions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	e.g., cannot learn XOR type of correlation between 2 history bits and branch outcome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259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5DBD0C-23E0-094C-A4A7-2CEACFFDBAF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45389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Prediction Using Multiple History Lengths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6950"/>
            <a:ext cx="35052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Observation: Different branches require different history lengths for better prediction accuracy</a:t>
            </a:r>
          </a:p>
          <a:p>
            <a:endParaRPr lang="en-US" altLang="en-US" sz="22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Have multiple PHTs indexed with GHRs with different history lengths</a:t>
            </a:r>
            <a:r>
              <a:rPr lang="en-US" altLang="en-US" sz="2200">
                <a:ea typeface="ＭＳ Ｐゴシック" charset="-128"/>
              </a:rPr>
              <a:t> and intelligently allocate PHT entries to different branches</a:t>
            </a:r>
          </a:p>
        </p:txBody>
      </p:sp>
      <p:sp>
        <p:nvSpPr>
          <p:cNvPr id="1966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CF8192-B878-1047-A84D-17244643EB4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990600"/>
            <a:ext cx="5829300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9288" y="5715000"/>
            <a:ext cx="8037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and Michaud, 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case for (partially) tagged Geometric History Length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Prediction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,” JILP 2006.</a:t>
            </a:r>
          </a:p>
        </p:txBody>
      </p:sp>
    </p:spTree>
    <p:extLst>
      <p:ext uri="{BB962C8B-B14F-4D97-AF65-F5344CB8AC3E}">
        <p14:creationId xmlns:p14="http://schemas.microsoft.com/office/powerpoint/2010/main" val="1066414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of the Art in Branch Prediction</a:t>
            </a:r>
          </a:p>
        </p:txBody>
      </p:sp>
      <p:sp>
        <p:nvSpPr>
          <p:cNvPr id="1976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See the Branch Prediction Championship</a:t>
            </a:r>
          </a:p>
          <a:p>
            <a:pPr lvl="1"/>
            <a:r>
              <a:rPr lang="en-US" altLang="en-US" dirty="0">
                <a:ea typeface="ＭＳ Ｐゴシック" charset="-128"/>
                <a:hlinkClick r:id="rId2"/>
              </a:rPr>
              <a:t>https://www.jilp.org/cbp2016/program.html</a:t>
            </a:r>
            <a:r>
              <a:rPr lang="en-US" altLang="en-US" dirty="0">
                <a:ea typeface="ＭＳ Ｐゴシック" charset="-128"/>
              </a:rPr>
              <a:t> </a:t>
            </a:r>
          </a:p>
          <a:p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976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0143B5-5A8C-EE44-9A75-C3F9B85B72A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5257800" cy="488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88013" y="3419475"/>
            <a:ext cx="351897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2014.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again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2016.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9285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Confidence 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Estimate if the prediction is likely to be correct </a:t>
            </a:r>
          </a:p>
          <a:p>
            <a:pPr lvl="1"/>
            <a:r>
              <a:rPr lang="en-US" altLang="en-US">
                <a:ea typeface="ＭＳ Ｐゴシック" charset="-128"/>
              </a:rPr>
              <a:t>i.e., estimate how “confident” you are in the prediction </a:t>
            </a:r>
          </a:p>
          <a:p>
            <a:pPr lvl="1"/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Why?</a:t>
            </a:r>
          </a:p>
          <a:p>
            <a:pPr lvl="1"/>
            <a:r>
              <a:rPr lang="en-US" altLang="en-US">
                <a:ea typeface="ＭＳ Ｐゴシック" charset="-128"/>
              </a:rPr>
              <a:t>Could be very useful in deciding how to speculate:</a:t>
            </a:r>
          </a:p>
          <a:p>
            <a:pPr lvl="2"/>
            <a:r>
              <a:rPr lang="en-US" altLang="en-US">
                <a:ea typeface="ＭＳ Ｐゴシック" charset="-128"/>
              </a:rPr>
              <a:t>What predictor/PHT to choose/use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keep fetching on this path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switch to some other way of handling the branch, e.g. dual-path execution (eager execution) or dynamic predication </a:t>
            </a:r>
          </a:p>
          <a:p>
            <a:pPr lvl="2"/>
            <a:r>
              <a:rPr lang="en-US" altLang="en-US">
                <a:ea typeface="ＭＳ Ｐゴシック" charset="-128"/>
              </a:rPr>
              <a:t>…</a:t>
            </a: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r>
              <a:rPr lang="en-US" altLang="en-US" sz="2100">
                <a:ea typeface="ＭＳ Ｐゴシック" charset="-128"/>
              </a:rPr>
              <a:t>Jacobsen et al., “</a:t>
            </a:r>
            <a:r>
              <a:rPr lang="en-US" altLang="ja-JP" sz="2100">
                <a:solidFill>
                  <a:srgbClr val="FF0000"/>
                </a:solidFill>
                <a:ea typeface="ＭＳ Ｐゴシック" charset="-128"/>
              </a:rPr>
              <a:t>Assigning Confidence to Conditional Branch Predictions</a:t>
            </a:r>
            <a:r>
              <a:rPr lang="en-US" altLang="ja-JP" sz="2100">
                <a:ea typeface="ＭＳ Ｐゴシック" charset="-128"/>
              </a:rPr>
              <a:t>,</a:t>
            </a:r>
            <a:r>
              <a:rPr lang="en-US" altLang="en-US" sz="2100">
                <a:ea typeface="ＭＳ Ｐゴシック" charset="-128"/>
              </a:rPr>
              <a:t>”</a:t>
            </a:r>
            <a:r>
              <a:rPr lang="en-US" altLang="ja-JP" sz="2100">
                <a:ea typeface="ＭＳ Ｐゴシック" charset="-128"/>
              </a:rPr>
              <a:t> MICRO 1996.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96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4555193-6E19-7143-B3CF-7729E039981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226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Other Ways of Handling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38594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385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973242-28EE-004E-A066-67038AFCB2C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91216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C2CCA-3291-CC4E-A327-B22DE01920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43053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645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Change the semantics of a branch instruction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instructions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cycles</a:t>
            </a:r>
          </a:p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 the execution of a branch. N instructions (delay slots) that come after the branch are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always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 regardless of branch direction.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Problem: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How do you find instructions to fill the delay slots?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must be independent of delay slot instructions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sz="2000" dirty="0">
                <a:ea typeface="ＭＳ Ｐゴシック" charset="-128"/>
              </a:rPr>
              <a:t>Unconditional branch: Easier to find instructions to fill the delay slot</a:t>
            </a:r>
          </a:p>
          <a:p>
            <a:r>
              <a:rPr lang="en-US" altLang="en-US" sz="2000" dirty="0">
                <a:ea typeface="ＭＳ Ｐゴシック" charset="-128"/>
              </a:rPr>
              <a:t>Conditional branch: Condition computation should not depend on instructions in delay slots </a:t>
            </a:r>
            <a:r>
              <a:rPr lang="en-US" altLang="en-US" sz="2000" dirty="0">
                <a:ea typeface="ＭＳ Ｐゴシック" charset="-128"/>
                <a:sym typeface="Wingdings" charset="2"/>
              </a:rPr>
              <a:t> difficult to fill the delay slot</a:t>
            </a:r>
            <a:endParaRPr lang="en-US" altLang="en-US" sz="2000" dirty="0">
              <a:ea typeface="ＭＳ Ｐゴシック" charset="-128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C9F844-CA96-D642-83D0-73489C8A97F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813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5C0571-837D-4C4F-A98A-970E80A6B9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34163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1135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(II)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1A63ECD-3144-B246-8206-48353DCE55D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993775" y="20939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45" name="TextBox 5"/>
          <p:cNvSpPr txBox="1">
            <a:spLocks noChangeArrowheads="1"/>
          </p:cNvSpPr>
          <p:nvPr/>
        </p:nvSpPr>
        <p:spPr bwMode="auto">
          <a:xfrm>
            <a:off x="993775" y="2462213"/>
            <a:ext cx="3381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46" name="TextBox 6"/>
          <p:cNvSpPr txBox="1">
            <a:spLocks noChangeArrowheads="1"/>
          </p:cNvSpPr>
          <p:nvPr/>
        </p:nvSpPr>
        <p:spPr bwMode="auto">
          <a:xfrm>
            <a:off x="993775" y="283210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47" name="TextBox 7"/>
          <p:cNvSpPr txBox="1">
            <a:spLocks noChangeArrowheads="1"/>
          </p:cNvSpPr>
          <p:nvPr/>
        </p:nvSpPr>
        <p:spPr bwMode="auto">
          <a:xfrm>
            <a:off x="993775" y="3201988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993775" y="3570288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49" name="TextBox 9"/>
          <p:cNvSpPr txBox="1">
            <a:spLocks noChangeArrowheads="1"/>
          </p:cNvSpPr>
          <p:nvPr/>
        </p:nvSpPr>
        <p:spPr bwMode="auto">
          <a:xfrm>
            <a:off x="993775" y="39401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50" name="TextBox 10"/>
          <p:cNvSpPr txBox="1">
            <a:spLocks noChangeArrowheads="1"/>
          </p:cNvSpPr>
          <p:nvPr/>
        </p:nvSpPr>
        <p:spPr bwMode="auto">
          <a:xfrm>
            <a:off x="993775" y="4308475"/>
            <a:ext cx="3254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51" name="Curved Connector 14"/>
          <p:cNvCxnSpPr>
            <a:cxnSpLocks noChangeShapeType="1"/>
            <a:stCxn id="35844" idx="3"/>
            <a:endCxn id="35846" idx="3"/>
          </p:cNvCxnSpPr>
          <p:nvPr/>
        </p:nvCxnSpPr>
        <p:spPr bwMode="auto">
          <a:xfrm>
            <a:off x="1331913" y="2278063"/>
            <a:ext cx="12700" cy="739775"/>
          </a:xfrm>
          <a:prstGeom prst="curvedConnector3">
            <a:avLst>
              <a:gd name="adj1" fmla="val 190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2" name="Curved Connector 17"/>
          <p:cNvCxnSpPr>
            <a:cxnSpLocks noChangeShapeType="1"/>
            <a:endCxn id="35847" idx="3"/>
          </p:cNvCxnSpPr>
          <p:nvPr/>
        </p:nvCxnSpPr>
        <p:spPr bwMode="auto">
          <a:xfrm>
            <a:off x="1344613" y="3017838"/>
            <a:ext cx="373062" cy="368300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853" name="Group 57"/>
          <p:cNvGrpSpPr>
            <a:grpSpLocks/>
          </p:cNvGrpSpPr>
          <p:nvPr/>
        </p:nvGrpSpPr>
        <p:grpSpPr bwMode="auto">
          <a:xfrm>
            <a:off x="2770188" y="2185988"/>
            <a:ext cx="804862" cy="368300"/>
            <a:chOff x="1001099" y="4100530"/>
            <a:chExt cx="805656" cy="369887"/>
          </a:xfrm>
        </p:grpSpPr>
        <p:sp>
          <p:nvSpPr>
            <p:cNvPr id="35896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7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770188" y="283051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260725" y="316706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770188" y="31670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260725" y="353695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70188" y="353695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260725" y="3940175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770188" y="394017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268663" y="4308475"/>
            <a:ext cx="506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5862" name="TextBox 10"/>
          <p:cNvSpPr txBox="1">
            <a:spLocks noChangeArrowheads="1"/>
          </p:cNvSpPr>
          <p:nvPr/>
        </p:nvSpPr>
        <p:spPr bwMode="auto">
          <a:xfrm>
            <a:off x="993775" y="4678363"/>
            <a:ext cx="3635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63" name="TextBox 32"/>
          <p:cNvSpPr txBox="1">
            <a:spLocks noChangeArrowheads="1"/>
          </p:cNvSpPr>
          <p:nvPr/>
        </p:nvSpPr>
        <p:spPr bwMode="auto">
          <a:xfrm>
            <a:off x="642938" y="4678363"/>
            <a:ext cx="401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770188" y="4308475"/>
            <a:ext cx="33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35865" name="TextBox 4"/>
          <p:cNvSpPr txBox="1">
            <a:spLocks noChangeArrowheads="1"/>
          </p:cNvSpPr>
          <p:nvPr/>
        </p:nvSpPr>
        <p:spPr bwMode="auto">
          <a:xfrm>
            <a:off x="5532438" y="206216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66" name="TextBox 5"/>
          <p:cNvSpPr txBox="1">
            <a:spLocks noChangeArrowheads="1"/>
          </p:cNvSpPr>
          <p:nvPr/>
        </p:nvSpPr>
        <p:spPr bwMode="auto">
          <a:xfrm>
            <a:off x="5519738" y="317023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67" name="TextBox 6"/>
          <p:cNvSpPr txBox="1">
            <a:spLocks noChangeArrowheads="1"/>
          </p:cNvSpPr>
          <p:nvPr/>
        </p:nvSpPr>
        <p:spPr bwMode="auto">
          <a:xfrm>
            <a:off x="5519738" y="24304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68" name="TextBox 7"/>
          <p:cNvSpPr txBox="1">
            <a:spLocks noChangeArrowheads="1"/>
          </p:cNvSpPr>
          <p:nvPr/>
        </p:nvSpPr>
        <p:spPr bwMode="auto">
          <a:xfrm>
            <a:off x="5521325" y="28003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69" name="TextBox 8"/>
          <p:cNvSpPr txBox="1">
            <a:spLocks noChangeArrowheads="1"/>
          </p:cNvSpPr>
          <p:nvPr/>
        </p:nvSpPr>
        <p:spPr bwMode="auto">
          <a:xfrm>
            <a:off x="5532438" y="3538538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70" name="TextBox 9"/>
          <p:cNvSpPr txBox="1">
            <a:spLocks noChangeArrowheads="1"/>
          </p:cNvSpPr>
          <p:nvPr/>
        </p:nvSpPr>
        <p:spPr bwMode="auto">
          <a:xfrm>
            <a:off x="5532438" y="390842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71" name="TextBox 10"/>
          <p:cNvSpPr txBox="1">
            <a:spLocks noChangeArrowheads="1"/>
          </p:cNvSpPr>
          <p:nvPr/>
        </p:nvSpPr>
        <p:spPr bwMode="auto">
          <a:xfrm>
            <a:off x="5532438" y="4276725"/>
            <a:ext cx="3254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72" name="Curved Connector 41"/>
          <p:cNvCxnSpPr>
            <a:cxnSpLocks noChangeShapeType="1"/>
            <a:stCxn id="35865" idx="3"/>
            <a:endCxn id="35867" idx="3"/>
          </p:cNvCxnSpPr>
          <p:nvPr/>
        </p:nvCxnSpPr>
        <p:spPr bwMode="auto">
          <a:xfrm>
            <a:off x="5870575" y="2246313"/>
            <a:ext cx="1588" cy="368300"/>
          </a:xfrm>
          <a:prstGeom prst="curvedConnector3">
            <a:avLst>
              <a:gd name="adj1" fmla="val 14395468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73" name="Curved Connector 42"/>
          <p:cNvCxnSpPr>
            <a:cxnSpLocks noChangeShapeType="1"/>
            <a:stCxn id="35867" idx="3"/>
            <a:endCxn id="35868" idx="3"/>
          </p:cNvCxnSpPr>
          <p:nvPr/>
        </p:nvCxnSpPr>
        <p:spPr bwMode="auto">
          <a:xfrm>
            <a:off x="5870575" y="2614613"/>
            <a:ext cx="373063" cy="369887"/>
          </a:xfrm>
          <a:prstGeom prst="curvedConnector3">
            <a:avLst>
              <a:gd name="adj1" fmla="val 161069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74" name="TextBox 10"/>
          <p:cNvSpPr txBox="1">
            <a:spLocks noChangeArrowheads="1"/>
          </p:cNvSpPr>
          <p:nvPr/>
        </p:nvSpPr>
        <p:spPr bwMode="auto">
          <a:xfrm>
            <a:off x="5532438" y="4646613"/>
            <a:ext cx="3635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75" name="TextBox 44"/>
          <p:cNvSpPr txBox="1">
            <a:spLocks noChangeArrowheads="1"/>
          </p:cNvSpPr>
          <p:nvPr/>
        </p:nvSpPr>
        <p:spPr bwMode="auto">
          <a:xfrm>
            <a:off x="5081588" y="4652963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grpSp>
        <p:nvGrpSpPr>
          <p:cNvPr id="35876" name="Group 57"/>
          <p:cNvGrpSpPr>
            <a:grpSpLocks/>
          </p:cNvGrpSpPr>
          <p:nvPr/>
        </p:nvGrpSpPr>
        <p:grpSpPr bwMode="auto">
          <a:xfrm>
            <a:off x="7070725" y="2154238"/>
            <a:ext cx="804863" cy="368300"/>
            <a:chOff x="1001099" y="4100530"/>
            <a:chExt cx="805656" cy="369887"/>
          </a:xfrm>
        </p:grpSpPr>
        <p:sp>
          <p:nvSpPr>
            <p:cNvPr id="35894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5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70725" y="2798763"/>
            <a:ext cx="33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7562850" y="31353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7070725" y="3135313"/>
            <a:ext cx="35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562850" y="3505200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070725" y="3505200"/>
            <a:ext cx="506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562850" y="39068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7070725" y="3906838"/>
            <a:ext cx="339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7570788" y="4276725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7070725" y="4275138"/>
            <a:ext cx="365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275013" y="46783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782888" y="4679950"/>
            <a:ext cx="363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88" name="TextBox 62"/>
          <p:cNvSpPr txBox="1">
            <a:spLocks noChangeArrowheads="1"/>
          </p:cNvSpPr>
          <p:nvPr/>
        </p:nvSpPr>
        <p:spPr bwMode="auto">
          <a:xfrm>
            <a:off x="266700" y="1631950"/>
            <a:ext cx="155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35889" name="TextBox 63"/>
          <p:cNvSpPr txBox="1">
            <a:spLocks noChangeArrowheads="1"/>
          </p:cNvSpPr>
          <p:nvPr/>
        </p:nvSpPr>
        <p:spPr bwMode="auto">
          <a:xfrm>
            <a:off x="2462213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35890" name="TextBox 64"/>
          <p:cNvSpPr txBox="1">
            <a:spLocks noChangeArrowheads="1"/>
          </p:cNvSpPr>
          <p:nvPr/>
        </p:nvSpPr>
        <p:spPr bwMode="auto">
          <a:xfrm>
            <a:off x="4119563" y="1631950"/>
            <a:ext cx="242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35891" name="TextBox 65"/>
          <p:cNvSpPr txBox="1">
            <a:spLocks noChangeArrowheads="1"/>
          </p:cNvSpPr>
          <p:nvPr/>
        </p:nvSpPr>
        <p:spPr bwMode="auto">
          <a:xfrm>
            <a:off x="6853238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2662238" y="5303838"/>
            <a:ext cx="1019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6 cycles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048500" y="5270500"/>
            <a:ext cx="1019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5 cycles</a:t>
            </a:r>
          </a:p>
        </p:txBody>
      </p:sp>
    </p:spTree>
    <p:extLst>
      <p:ext uri="{BB962C8B-B14F-4D97-AF65-F5344CB8AC3E}">
        <p14:creationId xmlns:p14="http://schemas.microsoft.com/office/powerpoint/2010/main" val="1847290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4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7" grpId="0"/>
      <p:bldP spid="68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Fancy Delayed Branching (III)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Delayed branch with squashing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In SPARC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Semantics: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If the branch falls through (i.e., it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 taken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), the delay slot instruction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Why could this help?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539BC9-EB3F-1C47-92FF-BB308218920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60513" y="3709988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60513" y="407828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60513" y="4448175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60513" y="4818063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60513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60513" y="5556250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12" name="Curved Connector 11"/>
          <p:cNvCxnSpPr>
            <a:cxnSpLocks noChangeShapeType="1"/>
            <a:endCxn id="8" idx="3"/>
          </p:cNvCxnSpPr>
          <p:nvPr/>
        </p:nvCxnSpPr>
        <p:spPr bwMode="auto">
          <a:xfrm>
            <a:off x="1911350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57288" y="3709988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3250" y="3109913"/>
            <a:ext cx="155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905125" y="3109913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010025" y="37115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010025" y="4079875"/>
            <a:ext cx="3381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010025" y="4449763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010025" y="48196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10025" y="555625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022725" y="59293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22" name="Curved Connector 21"/>
          <p:cNvCxnSpPr>
            <a:cxnSpLocks noChangeShapeType="1"/>
            <a:endCxn id="19" idx="3"/>
          </p:cNvCxnSpPr>
          <p:nvPr/>
        </p:nvCxnSpPr>
        <p:spPr bwMode="auto">
          <a:xfrm>
            <a:off x="4360863" y="4633913"/>
            <a:ext cx="371475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606800" y="37099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10025" y="5186363"/>
            <a:ext cx="72231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659438" y="3109913"/>
            <a:ext cx="3275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w/ squashing: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764338" y="371157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764338" y="4079875"/>
            <a:ext cx="3381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64338" y="44497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764338" y="4819650"/>
            <a:ext cx="7239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64338" y="5556250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777038" y="592931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32" name="Curved Connector 31"/>
          <p:cNvCxnSpPr>
            <a:cxnSpLocks noChangeShapeType="1"/>
            <a:endCxn id="29" idx="3"/>
          </p:cNvCxnSpPr>
          <p:nvPr/>
        </p:nvCxnSpPr>
        <p:spPr bwMode="auto">
          <a:xfrm>
            <a:off x="7115175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361113" y="40782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764338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cxnSp>
        <p:nvCxnSpPr>
          <p:cNvPr id="42" name="Curved Connector 41"/>
          <p:cNvCxnSpPr>
            <a:cxnSpLocks noChangeShapeType="1"/>
          </p:cNvCxnSpPr>
          <p:nvPr/>
        </p:nvCxnSpPr>
        <p:spPr bwMode="auto">
          <a:xfrm>
            <a:off x="19050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Curved Connector 43"/>
          <p:cNvCxnSpPr>
            <a:cxnSpLocks noChangeShapeType="1"/>
          </p:cNvCxnSpPr>
          <p:nvPr/>
        </p:nvCxnSpPr>
        <p:spPr bwMode="auto">
          <a:xfrm>
            <a:off x="19050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Curved Connector 44"/>
          <p:cNvCxnSpPr>
            <a:cxnSpLocks noChangeShapeType="1"/>
          </p:cNvCxnSpPr>
          <p:nvPr/>
        </p:nvCxnSpPr>
        <p:spPr bwMode="auto">
          <a:xfrm>
            <a:off x="43434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Curved Connector 45"/>
          <p:cNvCxnSpPr>
            <a:cxnSpLocks noChangeShapeType="1"/>
          </p:cNvCxnSpPr>
          <p:nvPr/>
        </p:nvCxnSpPr>
        <p:spPr bwMode="auto">
          <a:xfrm>
            <a:off x="43434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Curved Connector 46"/>
          <p:cNvCxnSpPr>
            <a:cxnSpLocks noChangeShapeType="1"/>
          </p:cNvCxnSpPr>
          <p:nvPr/>
        </p:nvCxnSpPr>
        <p:spPr bwMode="auto">
          <a:xfrm>
            <a:off x="70866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Curved Connector 47"/>
          <p:cNvCxnSpPr>
            <a:cxnSpLocks noChangeShapeType="1"/>
          </p:cNvCxnSpPr>
          <p:nvPr/>
        </p:nvCxnSpPr>
        <p:spPr bwMode="auto">
          <a:xfrm>
            <a:off x="71628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82370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/>
      <p:bldP spid="34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(IV)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90588"/>
            <a:ext cx="89154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+ Keeps the pipeline full with useful instructions in a simple way assuming 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1. Number of delay slots == number of instructions to keep the pipeline full before the branch resolves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2. All delay slots can be filled with useful instructions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Disadvantages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-- Not easy to fill the delay slots (even with a 2-stage pipeline)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1. Number of delay slots increases with pipeline depth, superscalar execution width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2. Number of delay slots should be variable with variable latency operations. Why?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	-- Ties ISA semantics to hardware implementation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SPARC, MIPS, HP-PA: 1 delay slot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What if pipeline implementation changes with the next design?</a:t>
            </a:r>
          </a:p>
          <a:p>
            <a:pPr>
              <a:buFont typeface="Wingdings" charset="2"/>
              <a:buNone/>
            </a:pPr>
            <a:endParaRPr lang="en-US" altLang="en-US" sz="2000">
              <a:ea typeface="ＭＳ Ｐゴシック" charset="-128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8BCF72-E386-8141-9D51-7826F2FE8D7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463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An Aside: Filling the Delay Slot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A36FD63-7806-7F4A-8653-5D5D2E2B22F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38916" name="Picture 3" descr="F06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2813"/>
            <a:ext cx="5105400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2012950" y="5260975"/>
            <a:ext cx="13287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within same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basic block</a:t>
            </a:r>
          </a:p>
        </p:txBody>
      </p:sp>
      <p:sp>
        <p:nvSpPr>
          <p:cNvPr id="38918" name="Text Box 5"/>
          <p:cNvSpPr txBox="1">
            <a:spLocks noChangeArrowheads="1"/>
          </p:cNvSpPr>
          <p:nvPr/>
        </p:nvSpPr>
        <p:spPr bwMode="auto">
          <a:xfrm>
            <a:off x="3581400" y="5184775"/>
            <a:ext cx="2311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not-taken path?</a:t>
            </a:r>
          </a:p>
        </p:txBody>
      </p:sp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5907088" y="5184775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taken path?</a:t>
            </a: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105400" y="4576763"/>
            <a:ext cx="3908425" cy="1441450"/>
            <a:chOff x="3168" y="3172"/>
            <a:chExt cx="2462" cy="908"/>
          </a:xfrm>
        </p:grpSpPr>
        <p:grpSp>
          <p:nvGrpSpPr>
            <p:cNvPr id="38923" name="Group 8"/>
            <p:cNvGrpSpPr>
              <a:grpSpLocks/>
            </p:cNvGrpSpPr>
            <p:nvPr/>
          </p:nvGrpSpPr>
          <p:grpSpPr bwMode="auto">
            <a:xfrm>
              <a:off x="3168" y="3408"/>
              <a:ext cx="2016" cy="672"/>
              <a:chOff x="3168" y="3408"/>
              <a:chExt cx="2016" cy="672"/>
            </a:xfrm>
          </p:grpSpPr>
          <p:sp>
            <p:nvSpPr>
              <p:cNvPr id="38925" name="Line 9"/>
              <p:cNvSpPr>
                <a:spLocks noChangeShapeType="1"/>
              </p:cNvSpPr>
              <p:nvPr/>
            </p:nvSpPr>
            <p:spPr bwMode="auto">
              <a:xfrm flipH="1">
                <a:off x="3168" y="3408"/>
                <a:ext cx="2016" cy="384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8926" name="Line 10"/>
              <p:cNvSpPr>
                <a:spLocks noChangeShapeType="1"/>
              </p:cNvSpPr>
              <p:nvPr/>
            </p:nvSpPr>
            <p:spPr bwMode="auto">
              <a:xfrm flipH="1">
                <a:off x="4416" y="3408"/>
                <a:ext cx="768" cy="672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8924" name="Text Box 11"/>
            <p:cNvSpPr txBox="1">
              <a:spLocks noChangeArrowheads="1"/>
            </p:cNvSpPr>
            <p:nvPr/>
          </p:nvSpPr>
          <p:spPr bwMode="auto">
            <a:xfrm>
              <a:off x="5086" y="3172"/>
              <a:ext cx="54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Safe?</a:t>
              </a:r>
            </a:p>
          </p:txBody>
        </p:sp>
      </p:grpSp>
      <p:sp>
        <p:nvSpPr>
          <p:cNvPr id="89097" name="Text Box 12"/>
          <p:cNvSpPr txBox="1">
            <a:spLocks noChangeArrowheads="1"/>
          </p:cNvSpPr>
          <p:nvPr/>
        </p:nvSpPr>
        <p:spPr bwMode="auto">
          <a:xfrm>
            <a:off x="26988" y="1528763"/>
            <a:ext cx="2228850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reordering data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independent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(RAW, WAW,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WAR)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instructions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does not change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program semantics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  <p:sp>
        <p:nvSpPr>
          <p:cNvPr id="38922" name="Rectangle 13"/>
          <p:cNvSpPr>
            <a:spLocks noChangeArrowheads="1"/>
          </p:cNvSpPr>
          <p:nvPr/>
        </p:nvSpPr>
        <p:spPr bwMode="auto">
          <a:xfrm>
            <a:off x="15875" y="6519863"/>
            <a:ext cx="26511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70000"/>
              <a:buFont typeface="Wingdings" charset="2"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[Based on original figure from P&amp;H CO&amp;D, COPYRIGHT 2004 Elsevier. ALL RIGHTS RESERVED.]</a:t>
            </a:r>
          </a:p>
        </p:txBody>
      </p:sp>
    </p:spTree>
    <p:extLst>
      <p:ext uri="{BB962C8B-B14F-4D97-AF65-F5344CB8AC3E}">
        <p14:creationId xmlns:p14="http://schemas.microsoft.com/office/powerpoint/2010/main" val="24501539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880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00328B-00FD-B34E-9CAB-382DD5203D4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1816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5029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charset="-128"/>
              </a:rPr>
              <a:t>Predicate Combining (</a:t>
            </a:r>
            <a:r>
              <a:rPr lang="en-US" altLang="en-US" sz="3600" i="1" dirty="0">
                <a:ea typeface="ＭＳ Ｐゴシック" charset="-128"/>
              </a:rPr>
              <a:t>not</a:t>
            </a:r>
            <a:r>
              <a:rPr lang="en-US" altLang="en-US" sz="3600" dirty="0">
                <a:ea typeface="ＭＳ Ｐゴシック" charset="-128"/>
              </a:rPr>
              <a:t> Predicated Execution)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Complex predicates are converted into multiple branches</a:t>
            </a:r>
          </a:p>
          <a:p>
            <a:pPr lvl="1"/>
            <a:r>
              <a:rPr lang="en-US" altLang="en-US">
                <a:ea typeface="ＭＳ Ｐゴシック" charset="-128"/>
              </a:rPr>
              <a:t>if ((a == b) &amp;&amp; (c &lt; d) &amp;&amp; (a &gt; 5000))  { … }</a:t>
            </a:r>
          </a:p>
          <a:p>
            <a:pPr lvl="2"/>
            <a:r>
              <a:rPr lang="en-US" altLang="en-US">
                <a:ea typeface="ＭＳ Ｐゴシック" charset="-128"/>
              </a:rPr>
              <a:t>3 conditional branches</a:t>
            </a:r>
          </a:p>
          <a:p>
            <a:r>
              <a:rPr lang="en-US" altLang="en-US">
                <a:ea typeface="ＭＳ Ｐゴシック" charset="-128"/>
              </a:rPr>
              <a:t>Problem: This increases the number of control dependencies</a:t>
            </a: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Combine predicate operations to feed a single branch instruction instead of having one branch for each</a:t>
            </a:r>
          </a:p>
          <a:p>
            <a:pPr lvl="1"/>
            <a:r>
              <a:rPr lang="en-US" altLang="en-US">
                <a:ea typeface="ＭＳ Ｐゴシック" charset="-128"/>
              </a:rPr>
              <a:t>Predicates stored and operated on using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condition registers</a:t>
            </a:r>
          </a:p>
          <a:p>
            <a:pPr lvl="1"/>
            <a:r>
              <a:rPr lang="en-US" altLang="en-US">
                <a:ea typeface="ＭＳ Ｐゴシック" charset="-128"/>
              </a:rPr>
              <a:t>A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single branch </a:t>
            </a:r>
            <a:r>
              <a:rPr lang="en-US" altLang="en-US">
                <a:ea typeface="ＭＳ Ｐゴシック" charset="-128"/>
              </a:rPr>
              <a:t>checks the value of the combined predicate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+ Fewer branches in code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 fewer mipredictions/stalls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-- Possibly unnecessary work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	-- If the first predicate is false, no need to compute other predicates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 </a:t>
            </a:r>
          </a:p>
          <a:p>
            <a:r>
              <a:rPr lang="en-US" altLang="en-US" sz="2000">
                <a:ea typeface="ＭＳ Ｐゴシック" charset="-128"/>
                <a:sym typeface="Wingdings" charset="2"/>
              </a:rPr>
              <a:t>Condition registers exist in IBM RS6000 and the POWER architecture</a:t>
            </a:r>
            <a:endParaRPr lang="en-US" altLang="en-US" sz="2000"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E4227D-FD8B-6149-8C62-1D2BB6F66CB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8374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Convert control dependence to data dependence</a:t>
            </a:r>
            <a:endParaRPr lang="en-US" altLang="en-US">
              <a:ea typeface="ＭＳ Ｐゴシック" charset="-128"/>
            </a:endParaRPr>
          </a:p>
          <a:p>
            <a:endParaRPr lang="en-US" altLang="en-US" sz="13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Simple example: Suppose we had a Conditional Move instruction…</a:t>
            </a:r>
          </a:p>
          <a:p>
            <a:pPr lvl="1"/>
            <a:r>
              <a:rPr lang="en-US" altLang="en-US">
                <a:ea typeface="ＭＳ Ｐゴシック" charset="-128"/>
              </a:rPr>
              <a:t>CMOV condition,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Code example with branches vs. CMOVs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if (a == 5) {b = 4;} else {b = 3;}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CMPEQ condition, a, 5;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CMOV condition, b </a:t>
            </a:r>
            <a:r>
              <a:rPr lang="en-US" altLang="en-US">
                <a:ea typeface="ＭＳ Ｐゴシック" charset="-128"/>
                <a:sym typeface="Wingdings" charset="2"/>
              </a:rPr>
              <a:t> 4;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CMOV !condition, b  3;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6DE81F-0CC9-6043-B84E-0B3DD2F355A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56883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Box 47"/>
          <p:cNvSpPr txBox="1">
            <a:spLocks noChangeArrowheads="1"/>
          </p:cNvSpPr>
          <p:nvPr/>
        </p:nvSpPr>
        <p:spPr bwMode="auto">
          <a:xfrm>
            <a:off x="2128838" y="6318250"/>
            <a:ext cx="293687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6003925" y="6308725"/>
            <a:ext cx="293688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01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90116" name="Content Placeholder 2"/>
          <p:cNvSpPr>
            <a:spLocks noGrp="1"/>
          </p:cNvSpPr>
          <p:nvPr>
            <p:ph idx="1"/>
          </p:nvPr>
        </p:nvSpPr>
        <p:spPr>
          <a:xfrm>
            <a:off x="228600" y="860425"/>
            <a:ext cx="8610600" cy="5330825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Compiler converts control dependence into data dependence </a:t>
            </a:r>
            <a:r>
              <a:rPr lang="en-US" altLang="en-US" sz="2200">
                <a:ea typeface="ＭＳ Ｐゴシック" charset="-128"/>
                <a:sym typeface="Wingdings" charset="2"/>
              </a:rPr>
              <a:t>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branch is eliminated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Each instruction has a predicate bit set based on the predicate computation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Only instructions with TRUE predicates are committed (others turned into NOPs)</a:t>
            </a:r>
            <a:endParaRPr lang="en-US" altLang="en-US" sz="1700">
              <a:ea typeface="ＭＳ Ｐゴシック" charset="-128"/>
            </a:endParaRPr>
          </a:p>
        </p:txBody>
      </p:sp>
      <p:sp>
        <p:nvSpPr>
          <p:cNvPr id="9011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C4DF3C-0651-8849-B53B-ADFC713747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93925" y="2257425"/>
            <a:ext cx="2989263" cy="4184650"/>
            <a:chOff x="1296" y="848"/>
            <a:chExt cx="1883" cy="2636"/>
          </a:xfrm>
        </p:grpSpPr>
        <p:sp>
          <p:nvSpPr>
            <p:cNvPr id="90140" name="Text Box 5"/>
            <p:cNvSpPr txBox="1">
              <a:spLocks noChangeArrowheads="1"/>
            </p:cNvSpPr>
            <p:nvPr/>
          </p:nvSpPr>
          <p:spPr bwMode="auto">
            <a:xfrm>
              <a:off x="1304" y="848"/>
              <a:ext cx="187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CC00"/>
                  </a:solidFill>
                  <a:effectLst/>
                  <a:uLnTx/>
                  <a:uFillTx/>
                  <a:latin typeface="Verdana" charset="0"/>
                  <a:ea typeface="ＭＳ Ｐゴシック" charset="-128"/>
                  <a:cs typeface="+mn-cs"/>
                </a:rPr>
                <a:t>(normal branch code)</a:t>
              </a:r>
            </a:p>
          </p:txBody>
        </p:sp>
        <p:grpSp>
          <p:nvGrpSpPr>
            <p:cNvPr id="90141" name="Group 6"/>
            <p:cNvGrpSpPr>
              <a:grpSpLocks/>
            </p:cNvGrpSpPr>
            <p:nvPr/>
          </p:nvGrpSpPr>
          <p:grpSpPr bwMode="auto">
            <a:xfrm>
              <a:off x="1296" y="1152"/>
              <a:ext cx="1626" cy="2332"/>
              <a:chOff x="1296" y="1152"/>
              <a:chExt cx="1626" cy="2332"/>
            </a:xfrm>
          </p:grpSpPr>
          <p:sp>
            <p:nvSpPr>
              <p:cNvPr id="90142" name="Text Box 7"/>
              <p:cNvSpPr txBox="1">
                <a:spLocks noChangeArrowheads="1"/>
              </p:cNvSpPr>
              <p:nvPr/>
            </p:nvSpPr>
            <p:spPr bwMode="auto">
              <a:xfrm>
                <a:off x="1728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43" name="Text Box 8"/>
              <p:cNvSpPr txBox="1">
                <a:spLocks noChangeArrowheads="1"/>
              </p:cNvSpPr>
              <p:nvPr/>
            </p:nvSpPr>
            <p:spPr bwMode="auto">
              <a:xfrm>
                <a:off x="2213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44" name="Text Box 9"/>
              <p:cNvSpPr txBox="1">
                <a:spLocks noChangeArrowheads="1"/>
              </p:cNvSpPr>
              <p:nvPr/>
            </p:nvSpPr>
            <p:spPr bwMode="auto">
              <a:xfrm>
                <a:off x="1968" y="2154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  <p:sp>
            <p:nvSpPr>
              <p:cNvPr id="90145" name="Line 10"/>
              <p:cNvSpPr>
                <a:spLocks noChangeShapeType="1"/>
              </p:cNvSpPr>
              <p:nvPr/>
            </p:nvSpPr>
            <p:spPr bwMode="auto">
              <a:xfrm>
                <a:off x="2132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6" name="Line 11"/>
              <p:cNvSpPr>
                <a:spLocks noChangeShapeType="1"/>
              </p:cNvSpPr>
              <p:nvPr/>
            </p:nvSpPr>
            <p:spPr bwMode="auto">
              <a:xfrm flipH="1">
                <a:off x="1849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7" name="Text Box 12"/>
              <p:cNvSpPr txBox="1">
                <a:spLocks noChangeArrowheads="1"/>
              </p:cNvSpPr>
              <p:nvPr/>
            </p:nvSpPr>
            <p:spPr bwMode="auto">
              <a:xfrm>
                <a:off x="1971" y="1152"/>
                <a:ext cx="282" cy="29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48" name="Line 13"/>
              <p:cNvSpPr>
                <a:spLocks noChangeShapeType="1"/>
              </p:cNvSpPr>
              <p:nvPr/>
            </p:nvSpPr>
            <p:spPr bwMode="auto">
              <a:xfrm>
                <a:off x="1920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9" name="Line 14"/>
              <p:cNvSpPr>
                <a:spLocks noChangeShapeType="1"/>
              </p:cNvSpPr>
              <p:nvPr/>
            </p:nvSpPr>
            <p:spPr bwMode="auto">
              <a:xfrm flipH="1">
                <a:off x="2132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0" name="Text Box 15"/>
              <p:cNvSpPr txBox="1">
                <a:spLocks noChangeArrowheads="1"/>
              </p:cNvSpPr>
              <p:nvPr/>
            </p:nvSpPr>
            <p:spPr bwMode="auto">
              <a:xfrm>
                <a:off x="1783" y="1302"/>
                <a:ext cx="214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</a:t>
                </a:r>
              </a:p>
            </p:txBody>
          </p:sp>
          <p:sp>
            <p:nvSpPr>
              <p:cNvPr id="90151" name="Text Box 16"/>
              <p:cNvSpPr txBox="1">
                <a:spLocks noChangeArrowheads="1"/>
              </p:cNvSpPr>
              <p:nvPr/>
            </p:nvSpPr>
            <p:spPr bwMode="auto">
              <a:xfrm>
                <a:off x="2253" y="1303"/>
                <a:ext cx="203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N</a:t>
                </a:r>
              </a:p>
            </p:txBody>
          </p:sp>
          <p:sp>
            <p:nvSpPr>
              <p:cNvPr id="90152" name="Text Box 17"/>
              <p:cNvSpPr txBox="1">
                <a:spLocks noChangeArrowheads="1"/>
              </p:cNvSpPr>
              <p:nvPr/>
            </p:nvSpPr>
            <p:spPr bwMode="auto">
              <a:xfrm>
                <a:off x="1434" y="2486"/>
                <a:ext cx="1488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p1 = (cond)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     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branch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p1,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</a:t>
                </a:r>
              </a:p>
            </p:txBody>
          </p:sp>
          <p:sp>
            <p:nvSpPr>
              <p:cNvPr id="90153" name="Text Box 18"/>
              <p:cNvSpPr txBox="1">
                <a:spLocks noChangeArrowheads="1"/>
              </p:cNvSpPr>
              <p:nvPr/>
            </p:nvSpPr>
            <p:spPr bwMode="auto">
              <a:xfrm>
                <a:off x="1440" y="2822"/>
                <a:ext cx="757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mov b, 1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jmp JOIN</a:t>
                </a:r>
              </a:p>
            </p:txBody>
          </p:sp>
          <p:sp>
            <p:nvSpPr>
              <p:cNvPr id="90154" name="Text Box 19"/>
              <p:cNvSpPr txBox="1">
                <a:spLocks noChangeArrowheads="1"/>
              </p:cNvSpPr>
              <p:nvPr/>
            </p:nvSpPr>
            <p:spPr bwMode="auto">
              <a:xfrm>
                <a:off x="1392" y="3158"/>
                <a:ext cx="763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TARGET: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 mov b,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0</a:t>
                </a:r>
              </a:p>
            </p:txBody>
          </p:sp>
          <p:sp>
            <p:nvSpPr>
              <p:cNvPr id="90155" name="Rectangle 20"/>
              <p:cNvSpPr>
                <a:spLocks noChangeArrowheads="1"/>
              </p:cNvSpPr>
              <p:nvPr/>
            </p:nvSpPr>
            <p:spPr bwMode="auto">
              <a:xfrm>
                <a:off x="1440" y="2486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6" name="Rectangle 21"/>
              <p:cNvSpPr>
                <a:spLocks noChangeArrowheads="1"/>
              </p:cNvSpPr>
              <p:nvPr/>
            </p:nvSpPr>
            <p:spPr bwMode="auto">
              <a:xfrm>
                <a:off x="1440" y="2822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7" name="Rectangle 22"/>
              <p:cNvSpPr>
                <a:spLocks noChangeArrowheads="1"/>
              </p:cNvSpPr>
              <p:nvPr/>
            </p:nvSpPr>
            <p:spPr bwMode="auto">
              <a:xfrm>
                <a:off x="1440" y="3158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8" name="Text Box 23"/>
              <p:cNvSpPr txBox="1">
                <a:spLocks noChangeArrowheads="1"/>
              </p:cNvSpPr>
              <p:nvPr/>
            </p:nvSpPr>
            <p:spPr bwMode="auto">
              <a:xfrm>
                <a:off x="1296" y="2390"/>
                <a:ext cx="1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59" name="Text Box 24"/>
              <p:cNvSpPr txBox="1">
                <a:spLocks noChangeArrowheads="1"/>
              </p:cNvSpPr>
              <p:nvPr/>
            </p:nvSpPr>
            <p:spPr bwMode="auto">
              <a:xfrm>
                <a:off x="1302" y="2726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60" name="Text Box 25"/>
              <p:cNvSpPr txBox="1">
                <a:spLocks noChangeArrowheads="1"/>
              </p:cNvSpPr>
              <p:nvPr/>
            </p:nvSpPr>
            <p:spPr bwMode="auto">
              <a:xfrm>
                <a:off x="1296" y="3062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</p:grp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6994525" y="2986088"/>
            <a:ext cx="533400" cy="1857375"/>
            <a:chOff x="3120" y="1104"/>
            <a:chExt cx="336" cy="1170"/>
          </a:xfrm>
        </p:grpSpPr>
        <p:sp>
          <p:nvSpPr>
            <p:cNvPr id="90135" name="Text Box 27"/>
            <p:cNvSpPr txBox="1">
              <a:spLocks noChangeArrowheads="1"/>
            </p:cNvSpPr>
            <p:nvPr/>
          </p:nvSpPr>
          <p:spPr bwMode="auto">
            <a:xfrm>
              <a:off x="3120" y="139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B</a:t>
              </a:r>
            </a:p>
          </p:txBody>
        </p:sp>
        <p:grpSp>
          <p:nvGrpSpPr>
            <p:cNvPr id="90136" name="Group 28"/>
            <p:cNvGrpSpPr>
              <a:grpSpLocks/>
            </p:cNvGrpSpPr>
            <p:nvPr/>
          </p:nvGrpSpPr>
          <p:grpSpPr bwMode="auto">
            <a:xfrm>
              <a:off x="3120" y="1687"/>
              <a:ext cx="336" cy="587"/>
              <a:chOff x="3120" y="1687"/>
              <a:chExt cx="336" cy="587"/>
            </a:xfrm>
          </p:grpSpPr>
          <p:sp>
            <p:nvSpPr>
              <p:cNvPr id="90138" name="Text Box 29"/>
              <p:cNvSpPr txBox="1">
                <a:spLocks noChangeArrowheads="1"/>
              </p:cNvSpPr>
              <p:nvPr/>
            </p:nvSpPr>
            <p:spPr bwMode="auto">
              <a:xfrm>
                <a:off x="3120" y="1687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39" name="Text Box 30"/>
              <p:cNvSpPr txBox="1">
                <a:spLocks noChangeArrowheads="1"/>
              </p:cNvSpPr>
              <p:nvPr/>
            </p:nvSpPr>
            <p:spPr bwMode="auto">
              <a:xfrm>
                <a:off x="3120" y="1980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</p:grpSp>
        <p:sp>
          <p:nvSpPr>
            <p:cNvPr id="90137" name="Text Box 31"/>
            <p:cNvSpPr txBox="1">
              <a:spLocks noChangeArrowheads="1"/>
            </p:cNvSpPr>
            <p:nvPr/>
          </p:nvSpPr>
          <p:spPr bwMode="auto">
            <a:xfrm>
              <a:off x="3120" y="1104"/>
              <a:ext cx="336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A</a:t>
              </a:r>
            </a:p>
          </p:txBody>
        </p:sp>
      </p:grpSp>
      <p:sp>
        <p:nvSpPr>
          <p:cNvPr id="72713" name="Text Box 32"/>
          <p:cNvSpPr txBox="1">
            <a:spLocks noChangeArrowheads="1"/>
          </p:cNvSpPr>
          <p:nvPr/>
        </p:nvSpPr>
        <p:spPr bwMode="auto">
          <a:xfrm>
            <a:off x="6018213" y="2247900"/>
            <a:ext cx="25527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(predicated code) </a:t>
            </a:r>
          </a:p>
        </p:txBody>
      </p:sp>
      <p:sp>
        <p:nvSpPr>
          <p:cNvPr id="72714" name="Rectangle 33"/>
          <p:cNvSpPr>
            <a:spLocks noChangeArrowheads="1"/>
          </p:cNvSpPr>
          <p:nvPr/>
        </p:nvSpPr>
        <p:spPr bwMode="auto">
          <a:xfrm>
            <a:off x="6232525" y="55133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5" name="Rectangle 34"/>
          <p:cNvSpPr>
            <a:spLocks noChangeArrowheads="1"/>
          </p:cNvSpPr>
          <p:nvPr/>
        </p:nvSpPr>
        <p:spPr bwMode="auto">
          <a:xfrm>
            <a:off x="6232525" y="59705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6" name="Rectangle 35"/>
          <p:cNvSpPr>
            <a:spLocks noChangeArrowheads="1"/>
          </p:cNvSpPr>
          <p:nvPr/>
        </p:nvSpPr>
        <p:spPr bwMode="auto">
          <a:xfrm>
            <a:off x="6232525" y="50561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7" name="Text Box 36"/>
          <p:cNvSpPr txBox="1">
            <a:spLocks noChangeArrowheads="1"/>
          </p:cNvSpPr>
          <p:nvPr/>
        </p:nvSpPr>
        <p:spPr bwMode="auto">
          <a:xfrm>
            <a:off x="6003925" y="4903788"/>
            <a:ext cx="293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72718" name="Text Box 37"/>
          <p:cNvSpPr txBox="1">
            <a:spLocks noChangeArrowheads="1"/>
          </p:cNvSpPr>
          <p:nvPr/>
        </p:nvSpPr>
        <p:spPr bwMode="auto">
          <a:xfrm>
            <a:off x="6003925" y="53609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2719" name="Text Box 38"/>
          <p:cNvSpPr txBox="1">
            <a:spLocks noChangeArrowheads="1"/>
          </p:cNvSpPr>
          <p:nvPr/>
        </p:nvSpPr>
        <p:spPr bwMode="auto">
          <a:xfrm>
            <a:off x="6003925" y="58181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C</a:t>
            </a:r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517525" y="3167063"/>
            <a:ext cx="1463675" cy="2803525"/>
            <a:chOff x="240" y="1392"/>
            <a:chExt cx="922" cy="1766"/>
          </a:xfrm>
        </p:grpSpPr>
        <p:sp>
          <p:nvSpPr>
            <p:cNvPr id="90133" name="Text Box 40"/>
            <p:cNvSpPr txBox="1">
              <a:spLocks noChangeArrowheads="1"/>
            </p:cNvSpPr>
            <p:nvPr/>
          </p:nvSpPr>
          <p:spPr bwMode="auto">
            <a:xfrm>
              <a:off x="240" y="1392"/>
              <a:ext cx="922" cy="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if (cond)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0;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else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1;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</p:txBody>
        </p:sp>
        <p:sp>
          <p:nvSpPr>
            <p:cNvPr id="90134" name="Text Box 41"/>
            <p:cNvSpPr txBox="1">
              <a:spLocks noChangeArrowheads="1"/>
            </p:cNvSpPr>
            <p:nvPr/>
          </p:nvSpPr>
          <p:spPr bwMode="auto">
            <a:xfrm>
              <a:off x="326" y="2812"/>
              <a:ext cx="11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72721" name="Text Box 46"/>
          <p:cNvSpPr txBox="1">
            <a:spLocks noChangeArrowheads="1"/>
          </p:cNvSpPr>
          <p:nvPr/>
        </p:nvSpPr>
        <p:spPr bwMode="auto">
          <a:xfrm>
            <a:off x="6384925" y="4937125"/>
            <a:ext cx="1770063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     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p1 = (cond)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(!p1)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1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(p1)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44" name="Rectangle 46"/>
          <p:cNvSpPr>
            <a:spLocks noChangeArrowheads="1"/>
          </p:cNvSpPr>
          <p:nvPr/>
        </p:nvSpPr>
        <p:spPr bwMode="auto">
          <a:xfrm>
            <a:off x="6232525" y="6384925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6908800" y="6362700"/>
            <a:ext cx="1520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2413000" y="6400800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48"/>
          <p:cNvSpPr txBox="1">
            <a:spLocks noChangeArrowheads="1"/>
          </p:cNvSpPr>
          <p:nvPr/>
        </p:nvSpPr>
        <p:spPr bwMode="auto">
          <a:xfrm>
            <a:off x="2727325" y="6400800"/>
            <a:ext cx="1519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781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5" grpId="0" animBg="1"/>
      <p:bldP spid="72713" grpId="0"/>
      <p:bldP spid="72714" grpId="0" animBg="1"/>
      <p:bldP spid="72715" grpId="0" animBg="1"/>
      <p:bldP spid="72716" grpId="0" animBg="1"/>
      <p:bldP spid="72717" grpId="0"/>
      <p:bldP spid="72718" grpId="0"/>
      <p:bldP spid="72719" grpId="0"/>
      <p:bldP spid="72721" grpId="0"/>
      <p:bldP spid="44" grpId="0" animBg="1"/>
      <p:bldP spid="47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References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Allen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Conversion of control dependence to data dependence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POPL 1983.</a:t>
            </a:r>
          </a:p>
          <a:p>
            <a:endParaRPr lang="en-US" altLang="ja-JP" dirty="0">
              <a:ea typeface="ＭＳ Ｐゴシック" charset="-128"/>
            </a:endParaRPr>
          </a:p>
          <a:p>
            <a:endParaRPr lang="en-US" altLang="ja-JP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Kim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Wish Branches: Combining Conditional Branching and Predication for Adaptive Predicated Execution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MICRO 2005.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FFA622-BC70-CC48-93D0-289CEC5ADB1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777423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Move Operations</a:t>
            </a:r>
          </a:p>
        </p:txBody>
      </p:sp>
      <p:sp>
        <p:nvSpPr>
          <p:cNvPr id="9113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Very limited form of predicated execution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CMOV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(ConditionCode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2"/>
            <a:endParaRPr lang="en-US" altLang="en-US">
              <a:ea typeface="ＭＳ Ｐゴシック" charset="-128"/>
            </a:endParaRPr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A32EE9-89CD-364C-A17F-6E17902BCB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81212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300" dirty="0">
                <a:ea typeface="ＭＳ Ｐゴシック" charset="-128"/>
              </a:rPr>
              <a:t>Stall Fetch Until Next PC is Known: Good Idea?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3CBD11-F8BA-2843-AA7E-8C7DA43DDFD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3732" name="Rectangle 2"/>
          <p:cNvSpPr>
            <a:spLocks noChangeArrowheads="1"/>
          </p:cNvSpPr>
          <p:nvPr/>
        </p:nvSpPr>
        <p:spPr bwMode="auto">
          <a:xfrm>
            <a:off x="914400" y="1600200"/>
            <a:ext cx="1219200" cy="3352800"/>
          </a:xfrm>
          <a:prstGeom prst="rect">
            <a:avLst/>
          </a:prstGeom>
          <a:solidFill>
            <a:srgbClr val="D49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0" y="1219200"/>
            <a:ext cx="9144000" cy="5638800"/>
            <a:chOff x="0" y="768"/>
            <a:chExt cx="5760" cy="3552"/>
          </a:xfrm>
        </p:grpSpPr>
        <p:sp>
          <p:nvSpPr>
            <p:cNvPr id="73891" name="Rectangle 4"/>
            <p:cNvSpPr>
              <a:spLocks noChangeArrowheads="1"/>
            </p:cNvSpPr>
            <p:nvPr/>
          </p:nvSpPr>
          <p:spPr bwMode="auto">
            <a:xfrm>
              <a:off x="0" y="768"/>
              <a:ext cx="5760" cy="355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92" name="Rectangle 5"/>
            <p:cNvSpPr>
              <a:spLocks noChangeArrowheads="1"/>
            </p:cNvSpPr>
            <p:nvPr/>
          </p:nvSpPr>
          <p:spPr bwMode="auto">
            <a:xfrm>
              <a:off x="1200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93" name="Rectangle 6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94" name="Rectangle 7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95" name="Rectangle 8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96" name="Rectangle 9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97" name="Rectangle 10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98" name="Rectangle 11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99" name="Rectangle 12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900" name="AutoShape 13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1" name="Rectangle 14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2" name="Rectangle 15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3" name="Rectangle 16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4" name="Rectangle 17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5" name="Rectangle 18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6" name="AutoShape 19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7" name="Rectangle 20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8" name="Rectangle 21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909" name="Rectangle 22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sp>
          <p:nvSpPr>
            <p:cNvPr id="73869" name="Rectangle 24"/>
            <p:cNvSpPr>
              <a:spLocks noChangeArrowheads="1"/>
            </p:cNvSpPr>
            <p:nvPr/>
          </p:nvSpPr>
          <p:spPr bwMode="auto">
            <a:xfrm>
              <a:off x="0" y="816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70" name="Rectangle 25"/>
            <p:cNvSpPr>
              <a:spLocks noChangeArrowheads="1"/>
            </p:cNvSpPr>
            <p:nvPr/>
          </p:nvSpPr>
          <p:spPr bwMode="auto">
            <a:xfrm>
              <a:off x="1824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71" name="Rectangle 26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72" name="Rectangle 27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73" name="Rectangle 28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74" name="Rectangle 29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75" name="Rectangle 30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76" name="Rectangle 31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77" name="Rectangle 32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78" name="Rectangle 33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879" name="AutoShape 34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0" name="Rectangle 35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1" name="Rectangle 36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2" name="Rectangle 37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3" name="Rectangle 38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4" name="Rectangle 39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5" name="AutoShape 40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6" name="Rectangle 41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7" name="Rectangle 42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88" name="Rectangle 43"/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89" name="Rectangle 44"/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90" name="Line 45"/>
            <p:cNvSpPr>
              <a:spLocks noChangeShapeType="1"/>
            </p:cNvSpPr>
            <p:nvPr/>
          </p:nvSpPr>
          <p:spPr bwMode="auto">
            <a:xfrm>
              <a:off x="1776" y="1536"/>
              <a:ext cx="192" cy="24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9" name="Group 46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sp>
          <p:nvSpPr>
            <p:cNvPr id="73845" name="Rectangle 47"/>
            <p:cNvSpPr>
              <a:spLocks noChangeArrowheads="1"/>
            </p:cNvSpPr>
            <p:nvPr/>
          </p:nvSpPr>
          <p:spPr bwMode="auto">
            <a:xfrm>
              <a:off x="0" y="816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46" name="Rectangle 48"/>
            <p:cNvSpPr>
              <a:spLocks noChangeArrowheads="1"/>
            </p:cNvSpPr>
            <p:nvPr/>
          </p:nvSpPr>
          <p:spPr bwMode="auto">
            <a:xfrm>
              <a:off x="2448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47" name="Rectangle 49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48" name="Rectangle 50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49" name="Rectangle 51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50" name="Rectangle 52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51" name="Rectangle 53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52" name="Rectangle 54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53" name="Rectangle 55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54" name="Rectangle 56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855" name="AutoShape 57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6" name="Rectangle 58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7" name="Rectangle 59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8" name="Rectangle 60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9" name="Rectangle 61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0" name="Rectangle 62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1" name="AutoShape 63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2" name="Rectangle 64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3" name="Rectangle 65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64" name="Rectangle 66"/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65" name="Rectangle 67"/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66" name="Rectangle 68"/>
            <p:cNvSpPr>
              <a:spLocks noChangeArrowheads="1"/>
            </p:cNvSpPr>
            <p:nvPr/>
          </p:nvSpPr>
          <p:spPr bwMode="auto">
            <a:xfrm>
              <a:off x="2544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67" name="Rectangle 69"/>
            <p:cNvSpPr>
              <a:spLocks noChangeArrowheads="1"/>
            </p:cNvSpPr>
            <p:nvPr/>
          </p:nvSpPr>
          <p:spPr bwMode="auto">
            <a:xfrm>
              <a:off x="2544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68" name="Rectangle 70"/>
            <p:cNvSpPr>
              <a:spLocks noChangeArrowheads="1"/>
            </p:cNvSpPr>
            <p:nvPr/>
          </p:nvSpPr>
          <p:spPr bwMode="auto">
            <a:xfrm>
              <a:off x="2544" y="1968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74" name="Group 71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768"/>
            <a:chExt cx="5760" cy="3504"/>
          </a:xfrm>
        </p:grpSpPr>
        <p:sp>
          <p:nvSpPr>
            <p:cNvPr id="73818" name="Rectangle 72"/>
            <p:cNvSpPr>
              <a:spLocks noChangeArrowheads="1"/>
            </p:cNvSpPr>
            <p:nvPr/>
          </p:nvSpPr>
          <p:spPr bwMode="auto">
            <a:xfrm>
              <a:off x="0" y="768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19" name="Rectangle 73"/>
            <p:cNvSpPr>
              <a:spLocks noChangeArrowheads="1"/>
            </p:cNvSpPr>
            <p:nvPr/>
          </p:nvSpPr>
          <p:spPr bwMode="auto">
            <a:xfrm>
              <a:off x="3072" y="960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20" name="Rectangle 74"/>
            <p:cNvSpPr>
              <a:spLocks noChangeArrowheads="1"/>
            </p:cNvSpPr>
            <p:nvPr/>
          </p:nvSpPr>
          <p:spPr bwMode="auto">
            <a:xfrm>
              <a:off x="1296" y="1632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21" name="Rectangle 75"/>
            <p:cNvSpPr>
              <a:spLocks noChangeArrowheads="1"/>
            </p:cNvSpPr>
            <p:nvPr/>
          </p:nvSpPr>
          <p:spPr bwMode="auto">
            <a:xfrm>
              <a:off x="672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22" name="Rectangle 76"/>
            <p:cNvSpPr>
              <a:spLocks noChangeArrowheads="1"/>
            </p:cNvSpPr>
            <p:nvPr/>
          </p:nvSpPr>
          <p:spPr bwMode="auto">
            <a:xfrm>
              <a:off x="67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23" name="Rectangle 77"/>
            <p:cNvSpPr>
              <a:spLocks noChangeArrowheads="1"/>
            </p:cNvSpPr>
            <p:nvPr/>
          </p:nvSpPr>
          <p:spPr bwMode="auto">
            <a:xfrm>
              <a:off x="1296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24" name="Rectangle 78"/>
            <p:cNvSpPr>
              <a:spLocks noChangeArrowheads="1"/>
            </p:cNvSpPr>
            <p:nvPr/>
          </p:nvSpPr>
          <p:spPr bwMode="auto">
            <a:xfrm>
              <a:off x="1920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25" name="Rectangle 79"/>
            <p:cNvSpPr>
              <a:spLocks noChangeArrowheads="1"/>
            </p:cNvSpPr>
            <p:nvPr/>
          </p:nvSpPr>
          <p:spPr bwMode="auto">
            <a:xfrm>
              <a:off x="2544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26" name="Rectangle 80"/>
            <p:cNvSpPr>
              <a:spLocks noChangeArrowheads="1"/>
            </p:cNvSpPr>
            <p:nvPr/>
          </p:nvSpPr>
          <p:spPr bwMode="auto">
            <a:xfrm>
              <a:off x="3168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27" name="Rectangle 81"/>
            <p:cNvSpPr>
              <a:spLocks noChangeArrowheads="1"/>
            </p:cNvSpPr>
            <p:nvPr/>
          </p:nvSpPr>
          <p:spPr bwMode="auto">
            <a:xfrm>
              <a:off x="379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828" name="AutoShape 82"/>
            <p:cNvSpPr>
              <a:spLocks noChangeArrowheads="1"/>
            </p:cNvSpPr>
            <p:nvPr/>
          </p:nvSpPr>
          <p:spPr bwMode="auto">
            <a:xfrm>
              <a:off x="4416" y="1104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29" name="Rectangle 83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0" name="Rectangle 84"/>
            <p:cNvSpPr>
              <a:spLocks noChangeArrowheads="1"/>
            </p:cNvSpPr>
            <p:nvPr/>
          </p:nvSpPr>
          <p:spPr bwMode="auto">
            <a:xfrm>
              <a:off x="48" y="163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1" name="Rectangle 85"/>
            <p:cNvSpPr>
              <a:spLocks noChangeArrowheads="1"/>
            </p:cNvSpPr>
            <p:nvPr/>
          </p:nvSpPr>
          <p:spPr bwMode="auto">
            <a:xfrm>
              <a:off x="48" y="192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2" name="Rectangle 86"/>
            <p:cNvSpPr>
              <a:spLocks noChangeArrowheads="1"/>
            </p:cNvSpPr>
            <p:nvPr/>
          </p:nvSpPr>
          <p:spPr bwMode="auto">
            <a:xfrm>
              <a:off x="48" y="22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3" name="Rectangle 87"/>
            <p:cNvSpPr>
              <a:spLocks noChangeArrowheads="1"/>
            </p:cNvSpPr>
            <p:nvPr/>
          </p:nvSpPr>
          <p:spPr bwMode="auto">
            <a:xfrm>
              <a:off x="48" y="249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4" name="AutoShape 88"/>
            <p:cNvSpPr>
              <a:spLocks noChangeArrowheads="1"/>
            </p:cNvSpPr>
            <p:nvPr/>
          </p:nvSpPr>
          <p:spPr bwMode="auto">
            <a:xfrm rot="5400000">
              <a:off x="-216" y="3240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5" name="Rectangle 89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6" name="Rectangle 90"/>
            <p:cNvSpPr>
              <a:spLocks noChangeArrowheads="1"/>
            </p:cNvSpPr>
            <p:nvPr/>
          </p:nvSpPr>
          <p:spPr bwMode="auto">
            <a:xfrm>
              <a:off x="1296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37" name="Rectangle 91"/>
            <p:cNvSpPr>
              <a:spLocks noChangeArrowheads="1"/>
            </p:cNvSpPr>
            <p:nvPr/>
          </p:nvSpPr>
          <p:spPr bwMode="auto">
            <a:xfrm>
              <a:off x="1920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38" name="Rectangle 92"/>
            <p:cNvSpPr>
              <a:spLocks noChangeArrowheads="1"/>
            </p:cNvSpPr>
            <p:nvPr/>
          </p:nvSpPr>
          <p:spPr bwMode="auto">
            <a:xfrm>
              <a:off x="1920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39" name="Rectangle 93"/>
            <p:cNvSpPr>
              <a:spLocks noChangeArrowheads="1"/>
            </p:cNvSpPr>
            <p:nvPr/>
          </p:nvSpPr>
          <p:spPr bwMode="auto">
            <a:xfrm>
              <a:off x="2544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40" name="Rectangle 94"/>
            <p:cNvSpPr>
              <a:spLocks noChangeArrowheads="1"/>
            </p:cNvSpPr>
            <p:nvPr/>
          </p:nvSpPr>
          <p:spPr bwMode="auto">
            <a:xfrm>
              <a:off x="2544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41" name="Rectangle 95"/>
            <p:cNvSpPr>
              <a:spLocks noChangeArrowheads="1"/>
            </p:cNvSpPr>
            <p:nvPr/>
          </p:nvSpPr>
          <p:spPr bwMode="auto">
            <a:xfrm>
              <a:off x="2544" y="192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42" name="Rectangle 96"/>
            <p:cNvSpPr>
              <a:spLocks noChangeArrowheads="1"/>
            </p:cNvSpPr>
            <p:nvPr/>
          </p:nvSpPr>
          <p:spPr bwMode="auto">
            <a:xfrm>
              <a:off x="3168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843" name="Rectangle 97"/>
            <p:cNvSpPr>
              <a:spLocks noChangeArrowheads="1"/>
            </p:cNvSpPr>
            <p:nvPr/>
          </p:nvSpPr>
          <p:spPr bwMode="auto">
            <a:xfrm>
              <a:off x="3168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44" name="Rectangle 98"/>
            <p:cNvSpPr>
              <a:spLocks noChangeArrowheads="1"/>
            </p:cNvSpPr>
            <p:nvPr/>
          </p:nvSpPr>
          <p:spPr bwMode="auto">
            <a:xfrm>
              <a:off x="3168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102" name="Group 99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768"/>
            <a:chExt cx="5760" cy="3504"/>
          </a:xfrm>
        </p:grpSpPr>
        <p:sp>
          <p:nvSpPr>
            <p:cNvPr id="73788" name="Rectangle 100"/>
            <p:cNvSpPr>
              <a:spLocks noChangeArrowheads="1"/>
            </p:cNvSpPr>
            <p:nvPr/>
          </p:nvSpPr>
          <p:spPr bwMode="auto">
            <a:xfrm>
              <a:off x="0" y="768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89" name="Rectangle 101"/>
            <p:cNvSpPr>
              <a:spLocks noChangeArrowheads="1"/>
            </p:cNvSpPr>
            <p:nvPr/>
          </p:nvSpPr>
          <p:spPr bwMode="auto">
            <a:xfrm>
              <a:off x="3696" y="960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90" name="Rectangle 102"/>
            <p:cNvSpPr>
              <a:spLocks noChangeArrowheads="1"/>
            </p:cNvSpPr>
            <p:nvPr/>
          </p:nvSpPr>
          <p:spPr bwMode="auto">
            <a:xfrm>
              <a:off x="1296" y="1632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91" name="Rectangle 103"/>
            <p:cNvSpPr>
              <a:spLocks noChangeArrowheads="1"/>
            </p:cNvSpPr>
            <p:nvPr/>
          </p:nvSpPr>
          <p:spPr bwMode="auto">
            <a:xfrm>
              <a:off x="672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92" name="Rectangle 104"/>
            <p:cNvSpPr>
              <a:spLocks noChangeArrowheads="1"/>
            </p:cNvSpPr>
            <p:nvPr/>
          </p:nvSpPr>
          <p:spPr bwMode="auto">
            <a:xfrm>
              <a:off x="67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793" name="Rectangle 105"/>
            <p:cNvSpPr>
              <a:spLocks noChangeArrowheads="1"/>
            </p:cNvSpPr>
            <p:nvPr/>
          </p:nvSpPr>
          <p:spPr bwMode="auto">
            <a:xfrm>
              <a:off x="1296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794" name="Rectangle 106"/>
            <p:cNvSpPr>
              <a:spLocks noChangeArrowheads="1"/>
            </p:cNvSpPr>
            <p:nvPr/>
          </p:nvSpPr>
          <p:spPr bwMode="auto">
            <a:xfrm>
              <a:off x="1920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795" name="Rectangle 107"/>
            <p:cNvSpPr>
              <a:spLocks noChangeArrowheads="1"/>
            </p:cNvSpPr>
            <p:nvPr/>
          </p:nvSpPr>
          <p:spPr bwMode="auto">
            <a:xfrm>
              <a:off x="2544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796" name="Rectangle 108"/>
            <p:cNvSpPr>
              <a:spLocks noChangeArrowheads="1"/>
            </p:cNvSpPr>
            <p:nvPr/>
          </p:nvSpPr>
          <p:spPr bwMode="auto">
            <a:xfrm>
              <a:off x="3168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797" name="Rectangle 109"/>
            <p:cNvSpPr>
              <a:spLocks noChangeArrowheads="1"/>
            </p:cNvSpPr>
            <p:nvPr/>
          </p:nvSpPr>
          <p:spPr bwMode="auto">
            <a:xfrm>
              <a:off x="379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798" name="AutoShape 110"/>
            <p:cNvSpPr>
              <a:spLocks noChangeArrowheads="1"/>
            </p:cNvSpPr>
            <p:nvPr/>
          </p:nvSpPr>
          <p:spPr bwMode="auto">
            <a:xfrm>
              <a:off x="4416" y="1104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99" name="Rectangle 111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0" name="Rectangle 112"/>
            <p:cNvSpPr>
              <a:spLocks noChangeArrowheads="1"/>
            </p:cNvSpPr>
            <p:nvPr/>
          </p:nvSpPr>
          <p:spPr bwMode="auto">
            <a:xfrm>
              <a:off x="48" y="163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1" name="Rectangle 113"/>
            <p:cNvSpPr>
              <a:spLocks noChangeArrowheads="1"/>
            </p:cNvSpPr>
            <p:nvPr/>
          </p:nvSpPr>
          <p:spPr bwMode="auto">
            <a:xfrm>
              <a:off x="48" y="192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2" name="Rectangle 114"/>
            <p:cNvSpPr>
              <a:spLocks noChangeArrowheads="1"/>
            </p:cNvSpPr>
            <p:nvPr/>
          </p:nvSpPr>
          <p:spPr bwMode="auto">
            <a:xfrm>
              <a:off x="48" y="22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3" name="Rectangle 115"/>
            <p:cNvSpPr>
              <a:spLocks noChangeArrowheads="1"/>
            </p:cNvSpPr>
            <p:nvPr/>
          </p:nvSpPr>
          <p:spPr bwMode="auto">
            <a:xfrm>
              <a:off x="48" y="249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4" name="AutoShape 116"/>
            <p:cNvSpPr>
              <a:spLocks noChangeArrowheads="1"/>
            </p:cNvSpPr>
            <p:nvPr/>
          </p:nvSpPr>
          <p:spPr bwMode="auto">
            <a:xfrm rot="5400000">
              <a:off x="-216" y="3240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5" name="Rectangle 117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6" name="Rectangle 118"/>
            <p:cNvSpPr>
              <a:spLocks noChangeArrowheads="1"/>
            </p:cNvSpPr>
            <p:nvPr/>
          </p:nvSpPr>
          <p:spPr bwMode="auto">
            <a:xfrm>
              <a:off x="1296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07" name="Rectangle 119"/>
            <p:cNvSpPr>
              <a:spLocks noChangeArrowheads="1"/>
            </p:cNvSpPr>
            <p:nvPr/>
          </p:nvSpPr>
          <p:spPr bwMode="auto">
            <a:xfrm>
              <a:off x="1920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08" name="Rectangle 120"/>
            <p:cNvSpPr>
              <a:spLocks noChangeArrowheads="1"/>
            </p:cNvSpPr>
            <p:nvPr/>
          </p:nvSpPr>
          <p:spPr bwMode="auto">
            <a:xfrm>
              <a:off x="1920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09" name="Rectangle 121"/>
            <p:cNvSpPr>
              <a:spLocks noChangeArrowheads="1"/>
            </p:cNvSpPr>
            <p:nvPr/>
          </p:nvSpPr>
          <p:spPr bwMode="auto">
            <a:xfrm>
              <a:off x="2544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10" name="Rectangle 122"/>
            <p:cNvSpPr>
              <a:spLocks noChangeArrowheads="1"/>
            </p:cNvSpPr>
            <p:nvPr/>
          </p:nvSpPr>
          <p:spPr bwMode="auto">
            <a:xfrm>
              <a:off x="2544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11" name="Rectangle 123"/>
            <p:cNvSpPr>
              <a:spLocks noChangeArrowheads="1"/>
            </p:cNvSpPr>
            <p:nvPr/>
          </p:nvSpPr>
          <p:spPr bwMode="auto">
            <a:xfrm>
              <a:off x="2544" y="192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12" name="Rectangle 124"/>
            <p:cNvSpPr>
              <a:spLocks noChangeArrowheads="1"/>
            </p:cNvSpPr>
            <p:nvPr/>
          </p:nvSpPr>
          <p:spPr bwMode="auto">
            <a:xfrm>
              <a:off x="3168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813" name="Rectangle 125"/>
            <p:cNvSpPr>
              <a:spLocks noChangeArrowheads="1"/>
            </p:cNvSpPr>
            <p:nvPr/>
          </p:nvSpPr>
          <p:spPr bwMode="auto">
            <a:xfrm>
              <a:off x="3168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14" name="Rectangle 126"/>
            <p:cNvSpPr>
              <a:spLocks noChangeArrowheads="1"/>
            </p:cNvSpPr>
            <p:nvPr/>
          </p:nvSpPr>
          <p:spPr bwMode="auto">
            <a:xfrm>
              <a:off x="3168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15" name="Rectangle 127"/>
            <p:cNvSpPr>
              <a:spLocks noChangeArrowheads="1"/>
            </p:cNvSpPr>
            <p:nvPr/>
          </p:nvSpPr>
          <p:spPr bwMode="auto">
            <a:xfrm>
              <a:off x="3792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16" name="Rectangle 128"/>
            <p:cNvSpPr>
              <a:spLocks noChangeArrowheads="1"/>
            </p:cNvSpPr>
            <p:nvPr/>
          </p:nvSpPr>
          <p:spPr bwMode="auto">
            <a:xfrm>
              <a:off x="3792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17" name="Rectangle 129"/>
            <p:cNvSpPr>
              <a:spLocks noChangeArrowheads="1"/>
            </p:cNvSpPr>
            <p:nvPr/>
          </p:nvSpPr>
          <p:spPr bwMode="auto">
            <a:xfrm>
              <a:off x="3792" y="2208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133" name="Group 130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768"/>
            <a:chExt cx="5760" cy="3504"/>
          </a:xfrm>
        </p:grpSpPr>
        <p:sp>
          <p:nvSpPr>
            <p:cNvPr id="73755" name="Rectangle 131"/>
            <p:cNvSpPr>
              <a:spLocks noChangeArrowheads="1"/>
            </p:cNvSpPr>
            <p:nvPr/>
          </p:nvSpPr>
          <p:spPr bwMode="auto">
            <a:xfrm>
              <a:off x="0" y="768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56" name="Rectangle 132"/>
            <p:cNvSpPr>
              <a:spLocks noChangeArrowheads="1"/>
            </p:cNvSpPr>
            <p:nvPr/>
          </p:nvSpPr>
          <p:spPr bwMode="auto">
            <a:xfrm>
              <a:off x="4320" y="960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57" name="Rectangle 133"/>
            <p:cNvSpPr>
              <a:spLocks noChangeArrowheads="1"/>
            </p:cNvSpPr>
            <p:nvPr/>
          </p:nvSpPr>
          <p:spPr bwMode="auto">
            <a:xfrm>
              <a:off x="1296" y="1632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58" name="Rectangle 134"/>
            <p:cNvSpPr>
              <a:spLocks noChangeArrowheads="1"/>
            </p:cNvSpPr>
            <p:nvPr/>
          </p:nvSpPr>
          <p:spPr bwMode="auto">
            <a:xfrm>
              <a:off x="672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59" name="Rectangle 135"/>
            <p:cNvSpPr>
              <a:spLocks noChangeArrowheads="1"/>
            </p:cNvSpPr>
            <p:nvPr/>
          </p:nvSpPr>
          <p:spPr bwMode="auto">
            <a:xfrm>
              <a:off x="67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760" name="Rectangle 136"/>
            <p:cNvSpPr>
              <a:spLocks noChangeArrowheads="1"/>
            </p:cNvSpPr>
            <p:nvPr/>
          </p:nvSpPr>
          <p:spPr bwMode="auto">
            <a:xfrm>
              <a:off x="1296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761" name="Rectangle 137"/>
            <p:cNvSpPr>
              <a:spLocks noChangeArrowheads="1"/>
            </p:cNvSpPr>
            <p:nvPr/>
          </p:nvSpPr>
          <p:spPr bwMode="auto">
            <a:xfrm>
              <a:off x="1920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762" name="Rectangle 138"/>
            <p:cNvSpPr>
              <a:spLocks noChangeArrowheads="1"/>
            </p:cNvSpPr>
            <p:nvPr/>
          </p:nvSpPr>
          <p:spPr bwMode="auto">
            <a:xfrm>
              <a:off x="2544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763" name="Rectangle 139"/>
            <p:cNvSpPr>
              <a:spLocks noChangeArrowheads="1"/>
            </p:cNvSpPr>
            <p:nvPr/>
          </p:nvSpPr>
          <p:spPr bwMode="auto">
            <a:xfrm>
              <a:off x="3168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764" name="Rectangle 140"/>
            <p:cNvSpPr>
              <a:spLocks noChangeArrowheads="1"/>
            </p:cNvSpPr>
            <p:nvPr/>
          </p:nvSpPr>
          <p:spPr bwMode="auto">
            <a:xfrm>
              <a:off x="379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765" name="AutoShape 141"/>
            <p:cNvSpPr>
              <a:spLocks noChangeArrowheads="1"/>
            </p:cNvSpPr>
            <p:nvPr/>
          </p:nvSpPr>
          <p:spPr bwMode="auto">
            <a:xfrm>
              <a:off x="4416" y="1104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6" name="Rectangle 142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7" name="Rectangle 143"/>
            <p:cNvSpPr>
              <a:spLocks noChangeArrowheads="1"/>
            </p:cNvSpPr>
            <p:nvPr/>
          </p:nvSpPr>
          <p:spPr bwMode="auto">
            <a:xfrm>
              <a:off x="48" y="163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8" name="Rectangle 144"/>
            <p:cNvSpPr>
              <a:spLocks noChangeArrowheads="1"/>
            </p:cNvSpPr>
            <p:nvPr/>
          </p:nvSpPr>
          <p:spPr bwMode="auto">
            <a:xfrm>
              <a:off x="48" y="192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9" name="Rectangle 145"/>
            <p:cNvSpPr>
              <a:spLocks noChangeArrowheads="1"/>
            </p:cNvSpPr>
            <p:nvPr/>
          </p:nvSpPr>
          <p:spPr bwMode="auto">
            <a:xfrm>
              <a:off x="48" y="22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0" name="Rectangle 146"/>
            <p:cNvSpPr>
              <a:spLocks noChangeArrowheads="1"/>
            </p:cNvSpPr>
            <p:nvPr/>
          </p:nvSpPr>
          <p:spPr bwMode="auto">
            <a:xfrm>
              <a:off x="48" y="249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1" name="AutoShape 147"/>
            <p:cNvSpPr>
              <a:spLocks noChangeArrowheads="1"/>
            </p:cNvSpPr>
            <p:nvPr/>
          </p:nvSpPr>
          <p:spPr bwMode="auto">
            <a:xfrm rot="5400000">
              <a:off x="-216" y="3240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2" name="Rectangle 148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3" name="Rectangle 149"/>
            <p:cNvSpPr>
              <a:spLocks noChangeArrowheads="1"/>
            </p:cNvSpPr>
            <p:nvPr/>
          </p:nvSpPr>
          <p:spPr bwMode="auto">
            <a:xfrm>
              <a:off x="1296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774" name="Rectangle 150"/>
            <p:cNvSpPr>
              <a:spLocks noChangeArrowheads="1"/>
            </p:cNvSpPr>
            <p:nvPr/>
          </p:nvSpPr>
          <p:spPr bwMode="auto">
            <a:xfrm>
              <a:off x="1920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775" name="Rectangle 151"/>
            <p:cNvSpPr>
              <a:spLocks noChangeArrowheads="1"/>
            </p:cNvSpPr>
            <p:nvPr/>
          </p:nvSpPr>
          <p:spPr bwMode="auto">
            <a:xfrm>
              <a:off x="1920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76" name="Rectangle 152"/>
            <p:cNvSpPr>
              <a:spLocks noChangeArrowheads="1"/>
            </p:cNvSpPr>
            <p:nvPr/>
          </p:nvSpPr>
          <p:spPr bwMode="auto">
            <a:xfrm>
              <a:off x="2544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777" name="Rectangle 153"/>
            <p:cNvSpPr>
              <a:spLocks noChangeArrowheads="1"/>
            </p:cNvSpPr>
            <p:nvPr/>
          </p:nvSpPr>
          <p:spPr bwMode="auto">
            <a:xfrm>
              <a:off x="2544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778" name="Rectangle 154"/>
            <p:cNvSpPr>
              <a:spLocks noChangeArrowheads="1"/>
            </p:cNvSpPr>
            <p:nvPr/>
          </p:nvSpPr>
          <p:spPr bwMode="auto">
            <a:xfrm>
              <a:off x="2544" y="192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79" name="Rectangle 155"/>
            <p:cNvSpPr>
              <a:spLocks noChangeArrowheads="1"/>
            </p:cNvSpPr>
            <p:nvPr/>
          </p:nvSpPr>
          <p:spPr bwMode="auto">
            <a:xfrm>
              <a:off x="3168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780" name="Rectangle 156"/>
            <p:cNvSpPr>
              <a:spLocks noChangeArrowheads="1"/>
            </p:cNvSpPr>
            <p:nvPr/>
          </p:nvSpPr>
          <p:spPr bwMode="auto">
            <a:xfrm>
              <a:off x="3168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781" name="Rectangle 157"/>
            <p:cNvSpPr>
              <a:spLocks noChangeArrowheads="1"/>
            </p:cNvSpPr>
            <p:nvPr/>
          </p:nvSpPr>
          <p:spPr bwMode="auto">
            <a:xfrm>
              <a:off x="3168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82" name="Rectangle 158"/>
            <p:cNvSpPr>
              <a:spLocks noChangeArrowheads="1"/>
            </p:cNvSpPr>
            <p:nvPr/>
          </p:nvSpPr>
          <p:spPr bwMode="auto">
            <a:xfrm>
              <a:off x="3792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783" name="Rectangle 159"/>
            <p:cNvSpPr>
              <a:spLocks noChangeArrowheads="1"/>
            </p:cNvSpPr>
            <p:nvPr/>
          </p:nvSpPr>
          <p:spPr bwMode="auto">
            <a:xfrm>
              <a:off x="3792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784" name="Rectangle 160"/>
            <p:cNvSpPr>
              <a:spLocks noChangeArrowheads="1"/>
            </p:cNvSpPr>
            <p:nvPr/>
          </p:nvSpPr>
          <p:spPr bwMode="auto">
            <a:xfrm>
              <a:off x="3792" y="2208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85" name="Rectangle 161"/>
            <p:cNvSpPr>
              <a:spLocks noChangeArrowheads="1"/>
            </p:cNvSpPr>
            <p:nvPr/>
          </p:nvSpPr>
          <p:spPr bwMode="auto">
            <a:xfrm>
              <a:off x="4416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786" name="Rectangle 162"/>
            <p:cNvSpPr>
              <a:spLocks noChangeArrowheads="1"/>
            </p:cNvSpPr>
            <p:nvPr/>
          </p:nvSpPr>
          <p:spPr bwMode="auto">
            <a:xfrm>
              <a:off x="4416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787" name="Rectangle 163"/>
            <p:cNvSpPr>
              <a:spLocks noChangeArrowheads="1"/>
            </p:cNvSpPr>
            <p:nvPr/>
          </p:nvSpPr>
          <p:spPr bwMode="auto">
            <a:xfrm>
              <a:off x="4416" y="220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sp>
        <p:nvSpPr>
          <p:cNvPr id="73739" name="Rectangle 164"/>
          <p:cNvSpPr>
            <a:spLocks noChangeArrowheads="1"/>
          </p:cNvSpPr>
          <p:nvPr/>
        </p:nvSpPr>
        <p:spPr bwMode="auto">
          <a:xfrm>
            <a:off x="10668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</a:p>
        </p:txBody>
      </p:sp>
      <p:sp>
        <p:nvSpPr>
          <p:cNvPr id="73740" name="Rectangle 165"/>
          <p:cNvSpPr>
            <a:spLocks noChangeArrowheads="1"/>
          </p:cNvSpPr>
          <p:nvPr/>
        </p:nvSpPr>
        <p:spPr bwMode="auto">
          <a:xfrm>
            <a:off x="1066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73741" name="Rectangle 166"/>
          <p:cNvSpPr>
            <a:spLocks noChangeArrowheads="1"/>
          </p:cNvSpPr>
          <p:nvPr/>
        </p:nvSpPr>
        <p:spPr bwMode="auto">
          <a:xfrm>
            <a:off x="20574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</a:t>
            </a:r>
          </a:p>
        </p:txBody>
      </p:sp>
      <p:sp>
        <p:nvSpPr>
          <p:cNvPr id="73742" name="Rectangle 167"/>
          <p:cNvSpPr>
            <a:spLocks noChangeArrowheads="1"/>
          </p:cNvSpPr>
          <p:nvPr/>
        </p:nvSpPr>
        <p:spPr bwMode="auto">
          <a:xfrm>
            <a:off x="30480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2</a:t>
            </a:r>
          </a:p>
        </p:txBody>
      </p:sp>
      <p:sp>
        <p:nvSpPr>
          <p:cNvPr id="73743" name="Rectangle 168"/>
          <p:cNvSpPr>
            <a:spLocks noChangeArrowheads="1"/>
          </p:cNvSpPr>
          <p:nvPr/>
        </p:nvSpPr>
        <p:spPr bwMode="auto">
          <a:xfrm>
            <a:off x="40386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3744" name="Rectangle 169"/>
          <p:cNvSpPr>
            <a:spLocks noChangeArrowheads="1"/>
          </p:cNvSpPr>
          <p:nvPr/>
        </p:nvSpPr>
        <p:spPr bwMode="auto">
          <a:xfrm>
            <a:off x="50292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4</a:t>
            </a:r>
          </a:p>
        </p:txBody>
      </p:sp>
      <p:sp>
        <p:nvSpPr>
          <p:cNvPr id="73745" name="Rectangle 170"/>
          <p:cNvSpPr>
            <a:spLocks noChangeArrowheads="1"/>
          </p:cNvSpPr>
          <p:nvPr/>
        </p:nvSpPr>
        <p:spPr bwMode="auto">
          <a:xfrm>
            <a:off x="6019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5</a:t>
            </a:r>
          </a:p>
        </p:txBody>
      </p:sp>
      <p:sp>
        <p:nvSpPr>
          <p:cNvPr id="73746" name="AutoShape 171"/>
          <p:cNvSpPr>
            <a:spLocks noChangeArrowheads="1"/>
          </p:cNvSpPr>
          <p:nvPr/>
        </p:nvSpPr>
        <p:spPr bwMode="auto">
          <a:xfrm>
            <a:off x="7010400" y="18288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47" name="Rectangle 172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48" name="Rectangle 173"/>
          <p:cNvSpPr>
            <a:spLocks noChangeArrowheads="1"/>
          </p:cNvSpPr>
          <p:nvPr/>
        </p:nvSpPr>
        <p:spPr bwMode="auto">
          <a:xfrm>
            <a:off x="76200" y="26670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49" name="Rectangle 174"/>
          <p:cNvSpPr>
            <a:spLocks noChangeArrowheads="1"/>
          </p:cNvSpPr>
          <p:nvPr/>
        </p:nvSpPr>
        <p:spPr bwMode="auto">
          <a:xfrm>
            <a:off x="76200" y="31242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j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0" name="Rectangle 175"/>
          <p:cNvSpPr>
            <a:spLocks noChangeArrowheads="1"/>
          </p:cNvSpPr>
          <p:nvPr/>
        </p:nvSpPr>
        <p:spPr bwMode="auto">
          <a:xfrm>
            <a:off x="76200" y="3581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1" name="Rectangle 176"/>
          <p:cNvSpPr>
            <a:spLocks noChangeArrowheads="1"/>
          </p:cNvSpPr>
          <p:nvPr/>
        </p:nvSpPr>
        <p:spPr bwMode="auto">
          <a:xfrm>
            <a:off x="76200" y="40386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l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2" name="AutoShape 177"/>
          <p:cNvSpPr>
            <a:spLocks noChangeArrowheads="1"/>
          </p:cNvSpPr>
          <p:nvPr/>
        </p:nvSpPr>
        <p:spPr bwMode="auto">
          <a:xfrm rot="5400000">
            <a:off x="-342900" y="52197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3" name="Rectangle 178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141338" name="Text Box 180"/>
          <p:cNvSpPr txBox="1">
            <a:spLocks noChangeArrowheads="1"/>
          </p:cNvSpPr>
          <p:nvPr/>
        </p:nvSpPr>
        <p:spPr bwMode="auto">
          <a:xfrm>
            <a:off x="320675" y="6407150"/>
            <a:ext cx="8289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This is the case with non-control-flow and unconditional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br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instructions!</a:t>
            </a:r>
          </a:p>
        </p:txBody>
      </p:sp>
    </p:spTree>
    <p:extLst>
      <p:ext uri="{BB962C8B-B14F-4D97-AF65-F5344CB8AC3E}">
        <p14:creationId xmlns:p14="http://schemas.microsoft.com/office/powerpoint/2010/main" val="6452958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(II)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can be high performance and energy-efficient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E71BFE-BCD9-C544-BF7D-90006FAE326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3188" name="Text Box 349"/>
          <p:cNvSpPr txBox="1">
            <a:spLocks noChangeArrowheads="1"/>
          </p:cNvSpPr>
          <p:nvPr/>
        </p:nvSpPr>
        <p:spPr bwMode="auto">
          <a:xfrm>
            <a:off x="2613025" y="2660650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1038225" y="262413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93190" name="Rectangle 5"/>
          <p:cNvSpPr>
            <a:spLocks noChangeArrowheads="1"/>
          </p:cNvSpPr>
          <p:nvPr/>
        </p:nvSpPr>
        <p:spPr bwMode="auto">
          <a:xfrm>
            <a:off x="1538288" y="335121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93191" name="Rectangle 6"/>
          <p:cNvSpPr>
            <a:spLocks noChangeArrowheads="1"/>
          </p:cNvSpPr>
          <p:nvPr/>
        </p:nvSpPr>
        <p:spPr bwMode="auto">
          <a:xfrm>
            <a:off x="577850" y="33512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93192" name="Rectangle 7"/>
          <p:cNvSpPr>
            <a:spLocks noChangeArrowheads="1"/>
          </p:cNvSpPr>
          <p:nvPr/>
        </p:nvSpPr>
        <p:spPr bwMode="auto">
          <a:xfrm>
            <a:off x="1038225" y="40433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93193" name="Line 8"/>
          <p:cNvSpPr>
            <a:spLocks noChangeShapeType="1"/>
          </p:cNvSpPr>
          <p:nvPr/>
        </p:nvSpPr>
        <p:spPr bwMode="auto">
          <a:xfrm flipH="1">
            <a:off x="769938" y="304323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1303338" y="304323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769938" y="377348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Line 11"/>
          <p:cNvSpPr>
            <a:spLocks noChangeShapeType="1"/>
          </p:cNvSpPr>
          <p:nvPr/>
        </p:nvSpPr>
        <p:spPr bwMode="auto">
          <a:xfrm flipH="1">
            <a:off x="1384300" y="377348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7289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19087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36512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41116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45735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50339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549433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59547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64150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68770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73374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77993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82597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" name="Text Box 37"/>
          <p:cNvSpPr txBox="1">
            <a:spLocks noChangeArrowheads="1"/>
          </p:cNvSpPr>
          <p:nvPr/>
        </p:nvSpPr>
        <p:spPr bwMode="auto">
          <a:xfrm>
            <a:off x="8321675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1" name="Rectangle 42"/>
          <p:cNvSpPr>
            <a:spLocks noChangeArrowheads="1"/>
          </p:cNvSpPr>
          <p:nvPr/>
        </p:nvSpPr>
        <p:spPr bwMode="auto">
          <a:xfrm>
            <a:off x="1039813" y="47339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3212" name="Rectangle 43"/>
          <p:cNvSpPr>
            <a:spLocks noChangeArrowheads="1"/>
          </p:cNvSpPr>
          <p:nvPr/>
        </p:nvSpPr>
        <p:spPr bwMode="auto">
          <a:xfrm>
            <a:off x="1038225" y="54260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93213" name="Line 44"/>
          <p:cNvSpPr>
            <a:spLocks noChangeShapeType="1"/>
          </p:cNvSpPr>
          <p:nvPr/>
        </p:nvSpPr>
        <p:spPr bwMode="auto">
          <a:xfrm>
            <a:off x="1268413" y="44656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4" name="Line 45"/>
          <p:cNvSpPr>
            <a:spLocks noChangeShapeType="1"/>
          </p:cNvSpPr>
          <p:nvPr/>
        </p:nvSpPr>
        <p:spPr bwMode="auto">
          <a:xfrm>
            <a:off x="1268413" y="51577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5" name="Text Box 65"/>
          <p:cNvSpPr txBox="1">
            <a:spLocks noChangeArrowheads="1"/>
          </p:cNvSpPr>
          <p:nvPr/>
        </p:nvSpPr>
        <p:spPr bwMode="auto">
          <a:xfrm>
            <a:off x="2613025" y="2354263"/>
            <a:ext cx="2584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</a:p>
        </p:txBody>
      </p:sp>
      <p:sp>
        <p:nvSpPr>
          <p:cNvPr id="33" name="Text Box 66"/>
          <p:cNvSpPr txBox="1">
            <a:spLocks noChangeArrowheads="1"/>
          </p:cNvSpPr>
          <p:nvPr/>
        </p:nvSpPr>
        <p:spPr bwMode="auto">
          <a:xfrm>
            <a:off x="2622550" y="3752850"/>
            <a:ext cx="2197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Branch Prediction</a:t>
            </a:r>
          </a:p>
        </p:txBody>
      </p:sp>
      <p:sp>
        <p:nvSpPr>
          <p:cNvPr id="34" name="Text Box 67"/>
          <p:cNvSpPr txBox="1">
            <a:spLocks noChangeArrowheads="1"/>
          </p:cNvSpPr>
          <p:nvPr/>
        </p:nvSpPr>
        <p:spPr bwMode="auto">
          <a:xfrm>
            <a:off x="4441825" y="5157788"/>
            <a:ext cx="1670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Pipeline flush!!</a:t>
            </a: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6938963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E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7399338" y="45799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7861300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B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6477000" y="4579938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F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9" name="Text Box 68"/>
          <p:cNvSpPr txBox="1">
            <a:spLocks noChangeArrowheads="1"/>
          </p:cNvSpPr>
          <p:nvPr/>
        </p:nvSpPr>
        <p:spPr bwMode="auto">
          <a:xfrm rot="1369396">
            <a:off x="7807325" y="3505200"/>
            <a:ext cx="6429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40" name="Text Box 69"/>
          <p:cNvSpPr txBox="1">
            <a:spLocks noChangeArrowheads="1"/>
          </p:cNvSpPr>
          <p:nvPr/>
        </p:nvSpPr>
        <p:spPr bwMode="auto">
          <a:xfrm>
            <a:off x="2613025" y="4065588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grpSp>
        <p:nvGrpSpPr>
          <p:cNvPr id="93224" name="Group 509"/>
          <p:cNvGrpSpPr>
            <a:grpSpLocks/>
          </p:cNvGrpSpPr>
          <p:nvPr/>
        </p:nvGrpSpPr>
        <p:grpSpPr bwMode="auto">
          <a:xfrm>
            <a:off x="2720975" y="3041650"/>
            <a:ext cx="5999163" cy="463550"/>
            <a:chOff x="1713" y="2009"/>
            <a:chExt cx="3779" cy="292"/>
          </a:xfrm>
        </p:grpSpPr>
        <p:sp>
          <p:nvSpPr>
            <p:cNvPr id="93542" name="Rectangle 70"/>
            <p:cNvSpPr>
              <a:spLocks noChangeArrowheads="1"/>
            </p:cNvSpPr>
            <p:nvPr/>
          </p:nvSpPr>
          <p:spPr bwMode="auto">
            <a:xfrm>
              <a:off x="1713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3" name="Rectangle 71"/>
            <p:cNvSpPr>
              <a:spLocks noChangeArrowheads="1"/>
            </p:cNvSpPr>
            <p:nvPr/>
          </p:nvSpPr>
          <p:spPr bwMode="auto">
            <a:xfrm>
              <a:off x="200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4" name="Rectangle 72"/>
            <p:cNvSpPr>
              <a:spLocks noChangeArrowheads="1"/>
            </p:cNvSpPr>
            <p:nvPr/>
          </p:nvSpPr>
          <p:spPr bwMode="auto">
            <a:xfrm>
              <a:off x="229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5" name="Rectangle 73"/>
            <p:cNvSpPr>
              <a:spLocks noChangeArrowheads="1"/>
            </p:cNvSpPr>
            <p:nvPr/>
          </p:nvSpPr>
          <p:spPr bwMode="auto">
            <a:xfrm>
              <a:off x="258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6" name="Rectangle 74"/>
            <p:cNvSpPr>
              <a:spLocks noChangeArrowheads="1"/>
            </p:cNvSpPr>
            <p:nvPr/>
          </p:nvSpPr>
          <p:spPr bwMode="auto">
            <a:xfrm>
              <a:off x="287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7" name="Rectangle 75"/>
            <p:cNvSpPr>
              <a:spLocks noChangeArrowheads="1"/>
            </p:cNvSpPr>
            <p:nvPr/>
          </p:nvSpPr>
          <p:spPr bwMode="auto">
            <a:xfrm>
              <a:off x="316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8" name="Rectangle 76"/>
            <p:cNvSpPr>
              <a:spLocks noChangeArrowheads="1"/>
            </p:cNvSpPr>
            <p:nvPr/>
          </p:nvSpPr>
          <p:spPr bwMode="auto">
            <a:xfrm>
              <a:off x="345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9" name="Rectangle 77"/>
            <p:cNvSpPr>
              <a:spLocks noChangeArrowheads="1"/>
            </p:cNvSpPr>
            <p:nvPr/>
          </p:nvSpPr>
          <p:spPr bwMode="auto">
            <a:xfrm>
              <a:off x="374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0" name="Rectangle 78"/>
            <p:cNvSpPr>
              <a:spLocks noChangeArrowheads="1"/>
            </p:cNvSpPr>
            <p:nvPr/>
          </p:nvSpPr>
          <p:spPr bwMode="auto">
            <a:xfrm>
              <a:off x="403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1" name="Rectangle 79"/>
            <p:cNvSpPr>
              <a:spLocks noChangeArrowheads="1"/>
            </p:cNvSpPr>
            <p:nvPr/>
          </p:nvSpPr>
          <p:spPr bwMode="auto">
            <a:xfrm>
              <a:off x="432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2" name="Rectangle 80"/>
            <p:cNvSpPr>
              <a:spLocks noChangeArrowheads="1"/>
            </p:cNvSpPr>
            <p:nvPr/>
          </p:nvSpPr>
          <p:spPr bwMode="auto">
            <a:xfrm>
              <a:off x="461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3" name="Rectangle 81"/>
            <p:cNvSpPr>
              <a:spLocks noChangeArrowheads="1"/>
            </p:cNvSpPr>
            <p:nvPr/>
          </p:nvSpPr>
          <p:spPr bwMode="auto">
            <a:xfrm>
              <a:off x="490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4" name="Rectangle 82"/>
            <p:cNvSpPr>
              <a:spLocks noChangeArrowheads="1"/>
            </p:cNvSpPr>
            <p:nvPr/>
          </p:nvSpPr>
          <p:spPr bwMode="auto">
            <a:xfrm>
              <a:off x="5202" y="2009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636" y="3454"/>
            <a:chExt cx="3774" cy="290"/>
          </a:xfrm>
        </p:grpSpPr>
        <p:sp>
          <p:nvSpPr>
            <p:cNvPr id="93528" name="Rectangle 84"/>
            <p:cNvSpPr>
              <a:spLocks noChangeArrowheads="1"/>
            </p:cNvSpPr>
            <p:nvPr/>
          </p:nvSpPr>
          <p:spPr bwMode="auto">
            <a:xfrm>
              <a:off x="1636" y="3454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29" name="Rectangle 85"/>
            <p:cNvSpPr>
              <a:spLocks noChangeArrowheads="1"/>
            </p:cNvSpPr>
            <p:nvPr/>
          </p:nvSpPr>
          <p:spPr bwMode="auto">
            <a:xfrm>
              <a:off x="192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0" name="Rectangle 86"/>
            <p:cNvSpPr>
              <a:spLocks noChangeArrowheads="1"/>
            </p:cNvSpPr>
            <p:nvPr/>
          </p:nvSpPr>
          <p:spPr bwMode="auto">
            <a:xfrm>
              <a:off x="221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1" name="Rectangle 87"/>
            <p:cNvSpPr>
              <a:spLocks noChangeArrowheads="1"/>
            </p:cNvSpPr>
            <p:nvPr/>
          </p:nvSpPr>
          <p:spPr bwMode="auto">
            <a:xfrm>
              <a:off x="250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2" name="Rectangle 88"/>
            <p:cNvSpPr>
              <a:spLocks noChangeArrowheads="1"/>
            </p:cNvSpPr>
            <p:nvPr/>
          </p:nvSpPr>
          <p:spPr bwMode="auto">
            <a:xfrm>
              <a:off x="280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3" name="Rectangle 89"/>
            <p:cNvSpPr>
              <a:spLocks noChangeArrowheads="1"/>
            </p:cNvSpPr>
            <p:nvPr/>
          </p:nvSpPr>
          <p:spPr bwMode="auto">
            <a:xfrm>
              <a:off x="308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4" name="Rectangle 90"/>
            <p:cNvSpPr>
              <a:spLocks noChangeArrowheads="1"/>
            </p:cNvSpPr>
            <p:nvPr/>
          </p:nvSpPr>
          <p:spPr bwMode="auto">
            <a:xfrm>
              <a:off x="337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5" name="Rectangle 91"/>
            <p:cNvSpPr>
              <a:spLocks noChangeArrowheads="1"/>
            </p:cNvSpPr>
            <p:nvPr/>
          </p:nvSpPr>
          <p:spPr bwMode="auto">
            <a:xfrm>
              <a:off x="366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6" name="Rectangle 92"/>
            <p:cNvSpPr>
              <a:spLocks noChangeArrowheads="1"/>
            </p:cNvSpPr>
            <p:nvPr/>
          </p:nvSpPr>
          <p:spPr bwMode="auto">
            <a:xfrm>
              <a:off x="395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7" name="Rectangle 93"/>
            <p:cNvSpPr>
              <a:spLocks noChangeArrowheads="1"/>
            </p:cNvSpPr>
            <p:nvPr/>
          </p:nvSpPr>
          <p:spPr bwMode="auto">
            <a:xfrm>
              <a:off x="424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8" name="Rectangle 94"/>
            <p:cNvSpPr>
              <a:spLocks noChangeArrowheads="1"/>
            </p:cNvSpPr>
            <p:nvPr/>
          </p:nvSpPr>
          <p:spPr bwMode="auto">
            <a:xfrm>
              <a:off x="453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9" name="Rectangle 95"/>
            <p:cNvSpPr>
              <a:spLocks noChangeArrowheads="1"/>
            </p:cNvSpPr>
            <p:nvPr/>
          </p:nvSpPr>
          <p:spPr bwMode="auto">
            <a:xfrm>
              <a:off x="483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0" name="Rectangle 96"/>
            <p:cNvSpPr>
              <a:spLocks noChangeArrowheads="1"/>
            </p:cNvSpPr>
            <p:nvPr/>
          </p:nvSpPr>
          <p:spPr bwMode="auto">
            <a:xfrm>
              <a:off x="512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1" name="Text Box 97"/>
            <p:cNvSpPr txBox="1">
              <a:spLocks noChangeArrowheads="1"/>
            </p:cNvSpPr>
            <p:nvPr/>
          </p:nvSpPr>
          <p:spPr bwMode="auto">
            <a:xfrm>
              <a:off x="1668" y="348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endParaRPr>
            </a:p>
          </p:txBody>
        </p:sp>
      </p:grpSp>
      <p:grpSp>
        <p:nvGrpSpPr>
          <p:cNvPr id="4" name="Group 447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281"/>
            <a:chExt cx="3774" cy="294"/>
          </a:xfrm>
        </p:grpSpPr>
        <p:sp>
          <p:nvSpPr>
            <p:cNvPr id="93499" name="Rectangle 350"/>
            <p:cNvSpPr>
              <a:spLocks noChangeArrowheads="1"/>
            </p:cNvSpPr>
            <p:nvPr/>
          </p:nvSpPr>
          <p:spPr bwMode="auto">
            <a:xfrm>
              <a:off x="1719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0" name="Rectangle 351"/>
            <p:cNvSpPr>
              <a:spLocks noChangeArrowheads="1"/>
            </p:cNvSpPr>
            <p:nvPr/>
          </p:nvSpPr>
          <p:spPr bwMode="auto">
            <a:xfrm>
              <a:off x="201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1" name="Rectangle 352"/>
            <p:cNvSpPr>
              <a:spLocks noChangeArrowheads="1"/>
            </p:cNvSpPr>
            <p:nvPr/>
          </p:nvSpPr>
          <p:spPr bwMode="auto">
            <a:xfrm>
              <a:off x="230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2" name="Rectangle 353"/>
            <p:cNvSpPr>
              <a:spLocks noChangeArrowheads="1"/>
            </p:cNvSpPr>
            <p:nvPr/>
          </p:nvSpPr>
          <p:spPr bwMode="auto">
            <a:xfrm>
              <a:off x="259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3" name="Rectangle 354"/>
            <p:cNvSpPr>
              <a:spLocks noChangeArrowheads="1"/>
            </p:cNvSpPr>
            <p:nvPr/>
          </p:nvSpPr>
          <p:spPr bwMode="auto">
            <a:xfrm>
              <a:off x="288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4" name="Rectangle 355"/>
            <p:cNvSpPr>
              <a:spLocks noChangeArrowheads="1"/>
            </p:cNvSpPr>
            <p:nvPr/>
          </p:nvSpPr>
          <p:spPr bwMode="auto">
            <a:xfrm>
              <a:off x="317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5" name="Rectangle 356"/>
            <p:cNvSpPr>
              <a:spLocks noChangeArrowheads="1"/>
            </p:cNvSpPr>
            <p:nvPr/>
          </p:nvSpPr>
          <p:spPr bwMode="auto">
            <a:xfrm>
              <a:off x="346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6" name="Rectangle 357"/>
            <p:cNvSpPr>
              <a:spLocks noChangeArrowheads="1"/>
            </p:cNvSpPr>
            <p:nvPr/>
          </p:nvSpPr>
          <p:spPr bwMode="auto">
            <a:xfrm>
              <a:off x="375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7" name="Rectangle 358"/>
            <p:cNvSpPr>
              <a:spLocks noChangeArrowheads="1"/>
            </p:cNvSpPr>
            <p:nvPr/>
          </p:nvSpPr>
          <p:spPr bwMode="auto">
            <a:xfrm>
              <a:off x="404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8" name="Rectangle 359"/>
            <p:cNvSpPr>
              <a:spLocks noChangeArrowheads="1"/>
            </p:cNvSpPr>
            <p:nvPr/>
          </p:nvSpPr>
          <p:spPr bwMode="auto">
            <a:xfrm>
              <a:off x="433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9" name="Rectangle 360"/>
            <p:cNvSpPr>
              <a:spLocks noChangeArrowheads="1"/>
            </p:cNvSpPr>
            <p:nvPr/>
          </p:nvSpPr>
          <p:spPr bwMode="auto">
            <a:xfrm>
              <a:off x="462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0" name="Rectangle 361"/>
            <p:cNvSpPr>
              <a:spLocks noChangeArrowheads="1"/>
            </p:cNvSpPr>
            <p:nvPr/>
          </p:nvSpPr>
          <p:spPr bwMode="auto">
            <a:xfrm>
              <a:off x="491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1" name="Rectangle 362"/>
            <p:cNvSpPr>
              <a:spLocks noChangeArrowheads="1"/>
            </p:cNvSpPr>
            <p:nvPr/>
          </p:nvSpPr>
          <p:spPr bwMode="auto">
            <a:xfrm>
              <a:off x="520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512" name="Group 363"/>
            <p:cNvGrpSpPr>
              <a:grpSpLocks/>
            </p:cNvGrpSpPr>
            <p:nvPr/>
          </p:nvGrpSpPr>
          <p:grpSpPr bwMode="auto">
            <a:xfrm>
              <a:off x="1719" y="2285"/>
              <a:ext cx="3774" cy="290"/>
              <a:chOff x="1636" y="3454"/>
              <a:chExt cx="3774" cy="290"/>
            </a:xfrm>
          </p:grpSpPr>
          <p:sp>
            <p:nvSpPr>
              <p:cNvPr id="93514" name="Rectangle 364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5" name="Rectangle 365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6" name="Rectangle 366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7" name="Rectangle 367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8" name="Rectangle 368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9" name="Rectangle 369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0" name="Rectangle 370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1" name="Rectangle 371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2" name="Rectangle 372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3" name="Rectangle 373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4" name="Rectangle 374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5" name="Rectangle 375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6" name="Rectangle 376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7" name="Text Box 377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513" name="Text Box 379"/>
            <p:cNvSpPr txBox="1">
              <a:spLocks noChangeArrowheads="1"/>
            </p:cNvSpPr>
            <p:nvPr/>
          </p:nvSpPr>
          <p:spPr bwMode="auto">
            <a:xfrm>
              <a:off x="2048" y="231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" name="Group 448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523"/>
            <a:chExt cx="3774" cy="294"/>
          </a:xfrm>
        </p:grpSpPr>
        <p:sp>
          <p:nvSpPr>
            <p:cNvPr id="93468" name="Rectangle 415"/>
            <p:cNvSpPr>
              <a:spLocks noChangeArrowheads="1"/>
            </p:cNvSpPr>
            <p:nvPr/>
          </p:nvSpPr>
          <p:spPr bwMode="auto">
            <a:xfrm>
              <a:off x="1719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69" name="Rectangle 416"/>
            <p:cNvSpPr>
              <a:spLocks noChangeArrowheads="1"/>
            </p:cNvSpPr>
            <p:nvPr/>
          </p:nvSpPr>
          <p:spPr bwMode="auto">
            <a:xfrm>
              <a:off x="201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0" name="Rectangle 417"/>
            <p:cNvSpPr>
              <a:spLocks noChangeArrowheads="1"/>
            </p:cNvSpPr>
            <p:nvPr/>
          </p:nvSpPr>
          <p:spPr bwMode="auto">
            <a:xfrm>
              <a:off x="230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1" name="Rectangle 418"/>
            <p:cNvSpPr>
              <a:spLocks noChangeArrowheads="1"/>
            </p:cNvSpPr>
            <p:nvPr/>
          </p:nvSpPr>
          <p:spPr bwMode="auto">
            <a:xfrm>
              <a:off x="259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2" name="Rectangle 419"/>
            <p:cNvSpPr>
              <a:spLocks noChangeArrowheads="1"/>
            </p:cNvSpPr>
            <p:nvPr/>
          </p:nvSpPr>
          <p:spPr bwMode="auto">
            <a:xfrm>
              <a:off x="288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3" name="Rectangle 420"/>
            <p:cNvSpPr>
              <a:spLocks noChangeArrowheads="1"/>
            </p:cNvSpPr>
            <p:nvPr/>
          </p:nvSpPr>
          <p:spPr bwMode="auto">
            <a:xfrm>
              <a:off x="317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4" name="Rectangle 421"/>
            <p:cNvSpPr>
              <a:spLocks noChangeArrowheads="1"/>
            </p:cNvSpPr>
            <p:nvPr/>
          </p:nvSpPr>
          <p:spPr bwMode="auto">
            <a:xfrm>
              <a:off x="346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5" name="Rectangle 422"/>
            <p:cNvSpPr>
              <a:spLocks noChangeArrowheads="1"/>
            </p:cNvSpPr>
            <p:nvPr/>
          </p:nvSpPr>
          <p:spPr bwMode="auto">
            <a:xfrm>
              <a:off x="375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6" name="Rectangle 423"/>
            <p:cNvSpPr>
              <a:spLocks noChangeArrowheads="1"/>
            </p:cNvSpPr>
            <p:nvPr/>
          </p:nvSpPr>
          <p:spPr bwMode="auto">
            <a:xfrm>
              <a:off x="404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7" name="Rectangle 424"/>
            <p:cNvSpPr>
              <a:spLocks noChangeArrowheads="1"/>
            </p:cNvSpPr>
            <p:nvPr/>
          </p:nvSpPr>
          <p:spPr bwMode="auto">
            <a:xfrm>
              <a:off x="433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8" name="Rectangle 425"/>
            <p:cNvSpPr>
              <a:spLocks noChangeArrowheads="1"/>
            </p:cNvSpPr>
            <p:nvPr/>
          </p:nvSpPr>
          <p:spPr bwMode="auto">
            <a:xfrm>
              <a:off x="462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9" name="Rectangle 426"/>
            <p:cNvSpPr>
              <a:spLocks noChangeArrowheads="1"/>
            </p:cNvSpPr>
            <p:nvPr/>
          </p:nvSpPr>
          <p:spPr bwMode="auto">
            <a:xfrm>
              <a:off x="491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0" name="Rectangle 427"/>
            <p:cNvSpPr>
              <a:spLocks noChangeArrowheads="1"/>
            </p:cNvSpPr>
            <p:nvPr/>
          </p:nvSpPr>
          <p:spPr bwMode="auto">
            <a:xfrm>
              <a:off x="520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481" name="Group 428"/>
            <p:cNvGrpSpPr>
              <a:grpSpLocks/>
            </p:cNvGrpSpPr>
            <p:nvPr/>
          </p:nvGrpSpPr>
          <p:grpSpPr bwMode="auto">
            <a:xfrm>
              <a:off x="1719" y="2527"/>
              <a:ext cx="3774" cy="290"/>
              <a:chOff x="1636" y="3454"/>
              <a:chExt cx="3774" cy="290"/>
            </a:xfrm>
          </p:grpSpPr>
          <p:sp>
            <p:nvSpPr>
              <p:cNvPr id="93485" name="Rectangle 429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6" name="Rectangle 430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7" name="Rectangle 431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8" name="Rectangle 432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9" name="Rectangle 433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0" name="Rectangle 434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1" name="Rectangle 435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2" name="Rectangle 436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3" name="Rectangle 437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4" name="Rectangle 438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5" name="Rectangle 439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6" name="Rectangle 440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7" name="Rectangle 441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8" name="Text Box 442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82" name="Text Box 443"/>
            <p:cNvSpPr txBox="1">
              <a:spLocks noChangeArrowheads="1"/>
            </p:cNvSpPr>
            <p:nvPr/>
          </p:nvSpPr>
          <p:spPr bwMode="auto">
            <a:xfrm>
              <a:off x="20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3" name="Text Box 444"/>
            <p:cNvSpPr txBox="1">
              <a:spLocks noChangeArrowheads="1"/>
            </p:cNvSpPr>
            <p:nvPr/>
          </p:nvSpPr>
          <p:spPr bwMode="auto">
            <a:xfrm>
              <a:off x="2401" y="2547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4" name="Text Box 445"/>
            <p:cNvSpPr txBox="1">
              <a:spLocks noChangeArrowheads="1"/>
            </p:cNvSpPr>
            <p:nvPr/>
          </p:nvSpPr>
          <p:spPr bwMode="auto">
            <a:xfrm>
              <a:off x="23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8" name="Group 45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595"/>
            <a:chExt cx="3774" cy="290"/>
          </a:xfrm>
        </p:grpSpPr>
        <p:grpSp>
          <p:nvGrpSpPr>
            <p:cNvPr id="93452" name="Group 395"/>
            <p:cNvGrpSpPr>
              <a:grpSpLocks/>
            </p:cNvGrpSpPr>
            <p:nvPr/>
          </p:nvGrpSpPr>
          <p:grpSpPr bwMode="auto">
            <a:xfrm>
              <a:off x="1719" y="2595"/>
              <a:ext cx="3774" cy="290"/>
              <a:chOff x="1636" y="3454"/>
              <a:chExt cx="3774" cy="290"/>
            </a:xfrm>
          </p:grpSpPr>
          <p:sp>
            <p:nvSpPr>
              <p:cNvPr id="93454" name="Rectangle 396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5" name="Rectangle 397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6" name="Rectangle 398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7" name="Rectangle 399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8" name="Rectangle 400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9" name="Rectangle 401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0" name="Rectangle 402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1" name="Rectangle 403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2" name="Rectangle 404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3" name="Rectangle 405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4" name="Rectangle 406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5" name="Rectangle 407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6" name="Rectangle 408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7" name="Text Box 409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53" name="Text Box 455"/>
            <p:cNvSpPr txBox="1">
              <a:spLocks noChangeArrowheads="1"/>
            </p:cNvSpPr>
            <p:nvPr/>
          </p:nvSpPr>
          <p:spPr bwMode="auto">
            <a:xfrm>
              <a:off x="2620" y="2620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0" name="Group 459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906"/>
            <a:chExt cx="3774" cy="290"/>
          </a:xfrm>
        </p:grpSpPr>
        <p:sp>
          <p:nvSpPr>
            <p:cNvPr id="93433" name="Rectangle 382"/>
            <p:cNvSpPr>
              <a:spLocks noChangeArrowheads="1"/>
            </p:cNvSpPr>
            <p:nvPr/>
          </p:nvSpPr>
          <p:spPr bwMode="auto">
            <a:xfrm>
              <a:off x="1719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4" name="Rectangle 383"/>
            <p:cNvSpPr>
              <a:spLocks noChangeArrowheads="1"/>
            </p:cNvSpPr>
            <p:nvPr/>
          </p:nvSpPr>
          <p:spPr bwMode="auto">
            <a:xfrm>
              <a:off x="201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5" name="Rectangle 384"/>
            <p:cNvSpPr>
              <a:spLocks noChangeArrowheads="1"/>
            </p:cNvSpPr>
            <p:nvPr/>
          </p:nvSpPr>
          <p:spPr bwMode="auto">
            <a:xfrm>
              <a:off x="230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6" name="Rectangle 385"/>
            <p:cNvSpPr>
              <a:spLocks noChangeArrowheads="1"/>
            </p:cNvSpPr>
            <p:nvPr/>
          </p:nvSpPr>
          <p:spPr bwMode="auto">
            <a:xfrm>
              <a:off x="259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7" name="Rectangle 386"/>
            <p:cNvSpPr>
              <a:spLocks noChangeArrowheads="1"/>
            </p:cNvSpPr>
            <p:nvPr/>
          </p:nvSpPr>
          <p:spPr bwMode="auto">
            <a:xfrm>
              <a:off x="2883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8" name="Rectangle 387"/>
            <p:cNvSpPr>
              <a:spLocks noChangeArrowheads="1"/>
            </p:cNvSpPr>
            <p:nvPr/>
          </p:nvSpPr>
          <p:spPr bwMode="auto">
            <a:xfrm>
              <a:off x="317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9" name="Rectangle 388"/>
            <p:cNvSpPr>
              <a:spLocks noChangeArrowheads="1"/>
            </p:cNvSpPr>
            <p:nvPr/>
          </p:nvSpPr>
          <p:spPr bwMode="auto">
            <a:xfrm>
              <a:off x="346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0" name="Rectangle 389"/>
            <p:cNvSpPr>
              <a:spLocks noChangeArrowheads="1"/>
            </p:cNvSpPr>
            <p:nvPr/>
          </p:nvSpPr>
          <p:spPr bwMode="auto">
            <a:xfrm>
              <a:off x="375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1" name="Rectangle 390"/>
            <p:cNvSpPr>
              <a:spLocks noChangeArrowheads="1"/>
            </p:cNvSpPr>
            <p:nvPr/>
          </p:nvSpPr>
          <p:spPr bwMode="auto">
            <a:xfrm>
              <a:off x="404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2" name="Rectangle 391"/>
            <p:cNvSpPr>
              <a:spLocks noChangeArrowheads="1"/>
            </p:cNvSpPr>
            <p:nvPr/>
          </p:nvSpPr>
          <p:spPr bwMode="auto">
            <a:xfrm>
              <a:off x="433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3" name="Rectangle 392"/>
            <p:cNvSpPr>
              <a:spLocks noChangeArrowheads="1"/>
            </p:cNvSpPr>
            <p:nvPr/>
          </p:nvSpPr>
          <p:spPr bwMode="auto">
            <a:xfrm>
              <a:off x="462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4" name="Rectangle 393"/>
            <p:cNvSpPr>
              <a:spLocks noChangeArrowheads="1"/>
            </p:cNvSpPr>
            <p:nvPr/>
          </p:nvSpPr>
          <p:spPr bwMode="auto">
            <a:xfrm>
              <a:off x="491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5" name="Rectangle 394"/>
            <p:cNvSpPr>
              <a:spLocks noChangeArrowheads="1"/>
            </p:cNvSpPr>
            <p:nvPr/>
          </p:nvSpPr>
          <p:spPr bwMode="auto">
            <a:xfrm>
              <a:off x="520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6" name="Text Box 410"/>
            <p:cNvSpPr txBox="1">
              <a:spLocks noChangeArrowheads="1"/>
            </p:cNvSpPr>
            <p:nvPr/>
          </p:nvSpPr>
          <p:spPr bwMode="auto">
            <a:xfrm>
              <a:off x="2033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7" name="Text Box 411"/>
            <p:cNvSpPr txBox="1">
              <a:spLocks noChangeArrowheads="1"/>
            </p:cNvSpPr>
            <p:nvPr/>
          </p:nvSpPr>
          <p:spPr bwMode="auto">
            <a:xfrm>
              <a:off x="2401" y="29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8" name="Text Box 412"/>
            <p:cNvSpPr txBox="1">
              <a:spLocks noChangeArrowheads="1"/>
            </p:cNvSpPr>
            <p:nvPr/>
          </p:nvSpPr>
          <p:spPr bwMode="auto">
            <a:xfrm>
              <a:off x="2324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9" name="Text Box 413"/>
            <p:cNvSpPr txBox="1">
              <a:spLocks noChangeArrowheads="1"/>
            </p:cNvSpPr>
            <p:nvPr/>
          </p:nvSpPr>
          <p:spPr bwMode="auto">
            <a:xfrm>
              <a:off x="262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0" name="Text Box 456"/>
            <p:cNvSpPr txBox="1">
              <a:spLocks noChangeArrowheads="1"/>
            </p:cNvSpPr>
            <p:nvPr/>
          </p:nvSpPr>
          <p:spPr bwMode="auto">
            <a:xfrm>
              <a:off x="1749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1" name="Text Box 457"/>
            <p:cNvSpPr txBox="1">
              <a:spLocks noChangeArrowheads="1"/>
            </p:cNvSpPr>
            <p:nvPr/>
          </p:nvSpPr>
          <p:spPr bwMode="auto">
            <a:xfrm>
              <a:off x="291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" name="Group 484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644"/>
            <a:chExt cx="3774" cy="290"/>
          </a:xfrm>
        </p:grpSpPr>
        <p:grpSp>
          <p:nvGrpSpPr>
            <p:cNvPr id="93412" name="Group 460"/>
            <p:cNvGrpSpPr>
              <a:grpSpLocks/>
            </p:cNvGrpSpPr>
            <p:nvPr/>
          </p:nvGrpSpPr>
          <p:grpSpPr bwMode="auto">
            <a:xfrm>
              <a:off x="1719" y="2644"/>
              <a:ext cx="3774" cy="290"/>
              <a:chOff x="1719" y="2906"/>
              <a:chExt cx="3774" cy="290"/>
            </a:xfrm>
          </p:grpSpPr>
          <p:sp>
            <p:nvSpPr>
              <p:cNvPr id="93414" name="Rectangle 461"/>
              <p:cNvSpPr>
                <a:spLocks noChangeArrowheads="1"/>
              </p:cNvSpPr>
              <p:nvPr/>
            </p:nvSpPr>
            <p:spPr bwMode="auto">
              <a:xfrm>
                <a:off x="1719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5" name="Rectangle 462"/>
              <p:cNvSpPr>
                <a:spLocks noChangeArrowheads="1"/>
              </p:cNvSpPr>
              <p:nvPr/>
            </p:nvSpPr>
            <p:spPr bwMode="auto">
              <a:xfrm>
                <a:off x="201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6" name="Rectangle 463"/>
              <p:cNvSpPr>
                <a:spLocks noChangeArrowheads="1"/>
              </p:cNvSpPr>
              <p:nvPr/>
            </p:nvSpPr>
            <p:spPr bwMode="auto">
              <a:xfrm>
                <a:off x="230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7" name="Rectangle 464"/>
              <p:cNvSpPr>
                <a:spLocks noChangeArrowheads="1"/>
              </p:cNvSpPr>
              <p:nvPr/>
            </p:nvSpPr>
            <p:spPr bwMode="auto">
              <a:xfrm>
                <a:off x="259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8" name="Rectangle 465"/>
              <p:cNvSpPr>
                <a:spLocks noChangeArrowheads="1"/>
              </p:cNvSpPr>
              <p:nvPr/>
            </p:nvSpPr>
            <p:spPr bwMode="auto">
              <a:xfrm>
                <a:off x="2883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9" name="Rectangle 466"/>
              <p:cNvSpPr>
                <a:spLocks noChangeArrowheads="1"/>
              </p:cNvSpPr>
              <p:nvPr/>
            </p:nvSpPr>
            <p:spPr bwMode="auto">
              <a:xfrm>
                <a:off x="3171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0" name="Rectangle 467"/>
              <p:cNvSpPr>
                <a:spLocks noChangeArrowheads="1"/>
              </p:cNvSpPr>
              <p:nvPr/>
            </p:nvSpPr>
            <p:spPr bwMode="auto">
              <a:xfrm>
                <a:off x="346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1" name="Rectangle 468"/>
              <p:cNvSpPr>
                <a:spLocks noChangeArrowheads="1"/>
              </p:cNvSpPr>
              <p:nvPr/>
            </p:nvSpPr>
            <p:spPr bwMode="auto">
              <a:xfrm>
                <a:off x="375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2" name="Rectangle 469"/>
              <p:cNvSpPr>
                <a:spLocks noChangeArrowheads="1"/>
              </p:cNvSpPr>
              <p:nvPr/>
            </p:nvSpPr>
            <p:spPr bwMode="auto">
              <a:xfrm>
                <a:off x="404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3" name="Rectangle 470"/>
              <p:cNvSpPr>
                <a:spLocks noChangeArrowheads="1"/>
              </p:cNvSpPr>
              <p:nvPr/>
            </p:nvSpPr>
            <p:spPr bwMode="auto">
              <a:xfrm>
                <a:off x="433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4" name="Rectangle 471"/>
              <p:cNvSpPr>
                <a:spLocks noChangeArrowheads="1"/>
              </p:cNvSpPr>
              <p:nvPr/>
            </p:nvSpPr>
            <p:spPr bwMode="auto">
              <a:xfrm>
                <a:off x="462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5" name="Rectangle 472"/>
              <p:cNvSpPr>
                <a:spLocks noChangeArrowheads="1"/>
              </p:cNvSpPr>
              <p:nvPr/>
            </p:nvSpPr>
            <p:spPr bwMode="auto">
              <a:xfrm>
                <a:off x="491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6" name="Rectangle 473"/>
              <p:cNvSpPr>
                <a:spLocks noChangeArrowheads="1"/>
              </p:cNvSpPr>
              <p:nvPr/>
            </p:nvSpPr>
            <p:spPr bwMode="auto">
              <a:xfrm>
                <a:off x="520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7" name="Text Box 474"/>
              <p:cNvSpPr txBox="1">
                <a:spLocks noChangeArrowheads="1"/>
              </p:cNvSpPr>
              <p:nvPr/>
            </p:nvSpPr>
            <p:spPr bwMode="auto">
              <a:xfrm>
                <a:off x="2033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8" name="Text Box 475"/>
              <p:cNvSpPr txBox="1">
                <a:spLocks noChangeArrowheads="1"/>
              </p:cNvSpPr>
              <p:nvPr/>
            </p:nvSpPr>
            <p:spPr bwMode="auto">
              <a:xfrm>
                <a:off x="2401" y="29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9" name="Text Box 476"/>
              <p:cNvSpPr txBox="1">
                <a:spLocks noChangeArrowheads="1"/>
              </p:cNvSpPr>
              <p:nvPr/>
            </p:nvSpPr>
            <p:spPr bwMode="auto">
              <a:xfrm>
                <a:off x="2324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0" name="Text Box 477"/>
              <p:cNvSpPr txBox="1">
                <a:spLocks noChangeArrowheads="1"/>
              </p:cNvSpPr>
              <p:nvPr/>
            </p:nvSpPr>
            <p:spPr bwMode="auto">
              <a:xfrm>
                <a:off x="2620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1" name="Text Box 478"/>
              <p:cNvSpPr txBox="1">
                <a:spLocks noChangeArrowheads="1"/>
              </p:cNvSpPr>
              <p:nvPr/>
            </p:nvSpPr>
            <p:spPr bwMode="auto">
              <a:xfrm>
                <a:off x="1749" y="2934"/>
                <a:ext cx="20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F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2" name="Text Box 479"/>
              <p:cNvSpPr txBox="1">
                <a:spLocks noChangeArrowheads="1"/>
              </p:cNvSpPr>
              <p:nvPr/>
            </p:nvSpPr>
            <p:spPr bwMode="auto">
              <a:xfrm>
                <a:off x="2910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413" name="Text Box 481"/>
            <p:cNvSpPr txBox="1">
              <a:spLocks noChangeArrowheads="1"/>
            </p:cNvSpPr>
            <p:nvPr/>
          </p:nvSpPr>
          <p:spPr bwMode="auto">
            <a:xfrm>
              <a:off x="3200" y="266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3" name="Group 50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3128"/>
            <a:chExt cx="3774" cy="290"/>
          </a:xfrm>
        </p:grpSpPr>
        <p:grpSp>
          <p:nvGrpSpPr>
            <p:cNvPr id="93389" name="Group 485"/>
            <p:cNvGrpSpPr>
              <a:grpSpLocks/>
            </p:cNvGrpSpPr>
            <p:nvPr/>
          </p:nvGrpSpPr>
          <p:grpSpPr bwMode="auto">
            <a:xfrm>
              <a:off x="1719" y="3128"/>
              <a:ext cx="3774" cy="290"/>
              <a:chOff x="1719" y="2644"/>
              <a:chExt cx="3774" cy="290"/>
            </a:xfrm>
          </p:grpSpPr>
          <p:grpSp>
            <p:nvGrpSpPr>
              <p:cNvPr id="93391" name="Group 486"/>
              <p:cNvGrpSpPr>
                <a:grpSpLocks/>
              </p:cNvGrpSpPr>
              <p:nvPr/>
            </p:nvGrpSpPr>
            <p:grpSpPr bwMode="auto">
              <a:xfrm>
                <a:off x="1719" y="2644"/>
                <a:ext cx="3774" cy="290"/>
                <a:chOff x="1719" y="2906"/>
                <a:chExt cx="3774" cy="290"/>
              </a:xfrm>
            </p:grpSpPr>
            <p:sp>
              <p:nvSpPr>
                <p:cNvPr id="93393" name="Rectangle 487"/>
                <p:cNvSpPr>
                  <a:spLocks noChangeArrowheads="1"/>
                </p:cNvSpPr>
                <p:nvPr/>
              </p:nvSpPr>
              <p:spPr bwMode="auto">
                <a:xfrm>
                  <a:off x="1719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4" name="Rectangle 488"/>
                <p:cNvSpPr>
                  <a:spLocks noChangeArrowheads="1"/>
                </p:cNvSpPr>
                <p:nvPr/>
              </p:nvSpPr>
              <p:spPr bwMode="auto">
                <a:xfrm>
                  <a:off x="201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5" name="Rectangle 489"/>
                <p:cNvSpPr>
                  <a:spLocks noChangeArrowheads="1"/>
                </p:cNvSpPr>
                <p:nvPr/>
              </p:nvSpPr>
              <p:spPr bwMode="auto">
                <a:xfrm>
                  <a:off x="230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6" name="Rectangle 490"/>
                <p:cNvSpPr>
                  <a:spLocks noChangeArrowheads="1"/>
                </p:cNvSpPr>
                <p:nvPr/>
              </p:nvSpPr>
              <p:spPr bwMode="auto">
                <a:xfrm>
                  <a:off x="259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7" name="Rectangle 491"/>
                <p:cNvSpPr>
                  <a:spLocks noChangeArrowheads="1"/>
                </p:cNvSpPr>
                <p:nvPr/>
              </p:nvSpPr>
              <p:spPr bwMode="auto">
                <a:xfrm>
                  <a:off x="2883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8" name="Rectangle 492"/>
                <p:cNvSpPr>
                  <a:spLocks noChangeArrowheads="1"/>
                </p:cNvSpPr>
                <p:nvPr/>
              </p:nvSpPr>
              <p:spPr bwMode="auto">
                <a:xfrm>
                  <a:off x="317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9" name="Rectangle 493"/>
                <p:cNvSpPr>
                  <a:spLocks noChangeArrowheads="1"/>
                </p:cNvSpPr>
                <p:nvPr/>
              </p:nvSpPr>
              <p:spPr bwMode="auto">
                <a:xfrm>
                  <a:off x="346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0" name="Rectangle 494"/>
                <p:cNvSpPr>
                  <a:spLocks noChangeArrowheads="1"/>
                </p:cNvSpPr>
                <p:nvPr/>
              </p:nvSpPr>
              <p:spPr bwMode="auto">
                <a:xfrm>
                  <a:off x="375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1" name="Rectangle 495"/>
                <p:cNvSpPr>
                  <a:spLocks noChangeArrowheads="1"/>
                </p:cNvSpPr>
                <p:nvPr/>
              </p:nvSpPr>
              <p:spPr bwMode="auto">
                <a:xfrm>
                  <a:off x="404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2" name="Rectangle 496"/>
                <p:cNvSpPr>
                  <a:spLocks noChangeArrowheads="1"/>
                </p:cNvSpPr>
                <p:nvPr/>
              </p:nvSpPr>
              <p:spPr bwMode="auto">
                <a:xfrm>
                  <a:off x="433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3" name="Rectangle 497"/>
                <p:cNvSpPr>
                  <a:spLocks noChangeArrowheads="1"/>
                </p:cNvSpPr>
                <p:nvPr/>
              </p:nvSpPr>
              <p:spPr bwMode="auto">
                <a:xfrm>
                  <a:off x="462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4" name="Rectangle 498"/>
                <p:cNvSpPr>
                  <a:spLocks noChangeArrowheads="1"/>
                </p:cNvSpPr>
                <p:nvPr/>
              </p:nvSpPr>
              <p:spPr bwMode="auto">
                <a:xfrm>
                  <a:off x="491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5" name="Rectangle 499"/>
                <p:cNvSpPr>
                  <a:spLocks noChangeArrowheads="1"/>
                </p:cNvSpPr>
                <p:nvPr/>
              </p:nvSpPr>
              <p:spPr bwMode="auto">
                <a:xfrm>
                  <a:off x="520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6" name="Text Box 500"/>
                <p:cNvSpPr txBox="1">
                  <a:spLocks noChangeArrowheads="1"/>
                </p:cNvSpPr>
                <p:nvPr/>
              </p:nvSpPr>
              <p:spPr bwMode="auto">
                <a:xfrm>
                  <a:off x="2033" y="2934"/>
                  <a:ext cx="204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F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7" name="Text Box 501"/>
                <p:cNvSpPr txBox="1">
                  <a:spLocks noChangeArrowheads="1"/>
                </p:cNvSpPr>
                <p:nvPr/>
              </p:nvSpPr>
              <p:spPr bwMode="auto">
                <a:xfrm>
                  <a:off x="2401" y="2930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8" name="Text Box 502"/>
                <p:cNvSpPr txBox="1">
                  <a:spLocks noChangeArrowheads="1"/>
                </p:cNvSpPr>
                <p:nvPr/>
              </p:nvSpPr>
              <p:spPr bwMode="auto">
                <a:xfrm>
                  <a:off x="2324" y="2934"/>
                  <a:ext cx="21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E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9" name="Text Box 503"/>
                <p:cNvSpPr txBox="1">
                  <a:spLocks noChangeArrowheads="1"/>
                </p:cNvSpPr>
                <p:nvPr/>
              </p:nvSpPr>
              <p:spPr bwMode="auto">
                <a:xfrm>
                  <a:off x="262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D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0" name="Text Box 504"/>
                <p:cNvSpPr txBox="1">
                  <a:spLocks noChangeArrowheads="1"/>
                </p:cNvSpPr>
                <p:nvPr/>
              </p:nvSpPr>
              <p:spPr bwMode="auto">
                <a:xfrm>
                  <a:off x="1749" y="2934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1" name="Text Box 505"/>
                <p:cNvSpPr txBox="1">
                  <a:spLocks noChangeArrowheads="1"/>
                </p:cNvSpPr>
                <p:nvPr/>
              </p:nvSpPr>
              <p:spPr bwMode="auto">
                <a:xfrm>
                  <a:off x="291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C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3392" name="Text Box 506"/>
              <p:cNvSpPr txBox="1">
                <a:spLocks noChangeArrowheads="1"/>
              </p:cNvSpPr>
              <p:nvPr/>
            </p:nvSpPr>
            <p:spPr bwMode="auto">
              <a:xfrm>
                <a:off x="3200" y="2668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390" name="Text Box 507"/>
            <p:cNvSpPr txBox="1">
              <a:spLocks noChangeArrowheads="1"/>
            </p:cNvSpPr>
            <p:nvPr/>
          </p:nvSpPr>
          <p:spPr bwMode="auto">
            <a:xfrm>
              <a:off x="3509" y="315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0" name="Group 59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368" name="Rectangle 538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9" name="Rectangle 539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0" name="Rectangle 540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1" name="Rectangle 541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2" name="Rectangle 542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3" name="Rectangle 543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4" name="Rectangle 544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5" name="Rectangle 545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6" name="Rectangle 546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7" name="Rectangle 547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8" name="Rectangle 548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9" name="Rectangle 549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0" name="Rectangle 550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1" name="Text Box 55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2" name="Text Box 555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3" name="Text Box 562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4" name="Text Box 563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5" name="Text Box 564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6" name="Text Box 566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7" name="Text Box 567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8" name="Text Box 568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1" name="Group 597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47" name="Rectangle 56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8" name="Rectangle 57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9" name="Rectangle 57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0" name="Rectangle 57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1" name="Rectangle 57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2" name="Rectangle 57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3" name="Rectangle 57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4" name="Rectangle 57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5" name="Rectangle 57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6" name="Rectangle 57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7" name="Rectangle 57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8" name="Rectangle 58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9" name="Rectangle 58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0" name="Text Box 583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1" name="Text Box 586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2" name="Text Box 589"/>
            <p:cNvSpPr txBox="1">
              <a:spLocks noChangeArrowheads="1"/>
            </p:cNvSpPr>
            <p:nvPr/>
          </p:nvSpPr>
          <p:spPr bwMode="auto">
            <a:xfrm>
              <a:off x="3509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3" name="Text Box 591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4" name="Text Box 592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5" name="Text Box 593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6" name="Text Box 594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7" name="Text Box 595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2" name="Group 620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26" name="Rectangle 621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7" name="Rectangle 622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8" name="Rectangle 623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9" name="Rectangle 624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0" name="Rectangle 625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1" name="Rectangle 626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2" name="Rectangle 627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3" name="Rectangle 628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4" name="Rectangle 629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5" name="Rectangle 630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6" name="Rectangle 631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7" name="Rectangle 632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8" name="Rectangle 633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9" name="Text Box 634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0" name="Text Box 635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1" name="Text Box 636"/>
            <p:cNvSpPr txBox="1">
              <a:spLocks noChangeArrowheads="1"/>
            </p:cNvSpPr>
            <p:nvPr/>
          </p:nvSpPr>
          <p:spPr bwMode="auto">
            <a:xfrm>
              <a:off x="3509" y="2426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2" name="Text Box 637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3" name="Text Box 638"/>
            <p:cNvSpPr txBox="1">
              <a:spLocks noChangeArrowheads="1"/>
            </p:cNvSpPr>
            <p:nvPr/>
          </p:nvSpPr>
          <p:spPr bwMode="auto">
            <a:xfrm>
              <a:off x="4942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4" name="Text Box 639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5" name="Text Box 640"/>
            <p:cNvSpPr txBox="1">
              <a:spLocks noChangeArrowheads="1"/>
            </p:cNvSpPr>
            <p:nvPr/>
          </p:nvSpPr>
          <p:spPr bwMode="auto">
            <a:xfrm>
              <a:off x="4378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6" name="Text Box 641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1" name="Group 66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05" name="Rectangle 667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6" name="Rectangle 668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7" name="Rectangle 669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8" name="Rectangle 670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9" name="Rectangle 671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0" name="Rectangle 672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1" name="Rectangle 673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2" name="Rectangle 674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3" name="Rectangle 675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4" name="Rectangle 676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5" name="Rectangle 677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6" name="Rectangle 678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7" name="Rectangle 679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8" name="Text Box 680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9" name="Text Box 681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0" name="Text Box 682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1" name="Text Box 683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2" name="Text Box 684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3" name="Text Box 685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4" name="Text Box 686"/>
            <p:cNvSpPr txBox="1">
              <a:spLocks noChangeArrowheads="1"/>
            </p:cNvSpPr>
            <p:nvPr/>
          </p:nvSpPr>
          <p:spPr bwMode="auto">
            <a:xfrm>
              <a:off x="4378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5" name="Text Box 687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2" name="Group 68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284" name="Rectangle 68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5" name="Rectangle 69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6" name="Rectangle 69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7" name="Rectangle 69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8" name="Rectangle 69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9" name="Rectangle 69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0" name="Rectangle 69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1" name="Rectangle 69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2" name="Rectangle 69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3" name="Rectangle 69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4" name="Rectangle 69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5" name="Rectangle 70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6" name="Rectangle 70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7" name="Text Box 702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8" name="Text Box 703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9" name="Text Box 704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0" name="Text Box 705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1" name="Text Box 706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2" name="Text Box 707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3" name="Text Box 708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4" name="Text Box 709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93237" name="Text Box 714"/>
          <p:cNvSpPr txBox="1">
            <a:spLocks noChangeArrowheads="1"/>
          </p:cNvSpPr>
          <p:nvPr/>
        </p:nvSpPr>
        <p:spPr bwMode="auto">
          <a:xfrm>
            <a:off x="3749675" y="30067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43" name="Group 71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1918"/>
            <a:chExt cx="3774" cy="290"/>
          </a:xfrm>
        </p:grpSpPr>
        <p:grpSp>
          <p:nvGrpSpPr>
            <p:cNvPr id="93261" name="Group 643"/>
            <p:cNvGrpSpPr>
              <a:grpSpLocks/>
            </p:cNvGrpSpPr>
            <p:nvPr/>
          </p:nvGrpSpPr>
          <p:grpSpPr bwMode="auto">
            <a:xfrm>
              <a:off x="1719" y="1918"/>
              <a:ext cx="3774" cy="290"/>
              <a:chOff x="1719" y="2402"/>
              <a:chExt cx="3774" cy="290"/>
            </a:xfrm>
          </p:grpSpPr>
          <p:sp>
            <p:nvSpPr>
              <p:cNvPr id="93263" name="Rectangle 644"/>
              <p:cNvSpPr>
                <a:spLocks noChangeArrowheads="1"/>
              </p:cNvSpPr>
              <p:nvPr/>
            </p:nvSpPr>
            <p:spPr bwMode="auto">
              <a:xfrm>
                <a:off x="1719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4" name="Rectangle 645"/>
              <p:cNvSpPr>
                <a:spLocks noChangeArrowheads="1"/>
              </p:cNvSpPr>
              <p:nvPr/>
            </p:nvSpPr>
            <p:spPr bwMode="auto">
              <a:xfrm>
                <a:off x="201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5" name="Rectangle 646"/>
              <p:cNvSpPr>
                <a:spLocks noChangeArrowheads="1"/>
              </p:cNvSpPr>
              <p:nvPr/>
            </p:nvSpPr>
            <p:spPr bwMode="auto">
              <a:xfrm>
                <a:off x="230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6" name="Rectangle 647"/>
              <p:cNvSpPr>
                <a:spLocks noChangeArrowheads="1"/>
              </p:cNvSpPr>
              <p:nvPr/>
            </p:nvSpPr>
            <p:spPr bwMode="auto">
              <a:xfrm>
                <a:off x="259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7" name="Rectangle 648"/>
              <p:cNvSpPr>
                <a:spLocks noChangeArrowheads="1"/>
              </p:cNvSpPr>
              <p:nvPr/>
            </p:nvSpPr>
            <p:spPr bwMode="auto">
              <a:xfrm>
                <a:off x="2883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8" name="Rectangle 649"/>
              <p:cNvSpPr>
                <a:spLocks noChangeArrowheads="1"/>
              </p:cNvSpPr>
              <p:nvPr/>
            </p:nvSpPr>
            <p:spPr bwMode="auto">
              <a:xfrm>
                <a:off x="317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9" name="Rectangle 650"/>
              <p:cNvSpPr>
                <a:spLocks noChangeArrowheads="1"/>
              </p:cNvSpPr>
              <p:nvPr/>
            </p:nvSpPr>
            <p:spPr bwMode="auto">
              <a:xfrm>
                <a:off x="346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0" name="Rectangle 651"/>
              <p:cNvSpPr>
                <a:spLocks noChangeArrowheads="1"/>
              </p:cNvSpPr>
              <p:nvPr/>
            </p:nvSpPr>
            <p:spPr bwMode="auto">
              <a:xfrm>
                <a:off x="375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1" name="Rectangle 652"/>
              <p:cNvSpPr>
                <a:spLocks noChangeArrowheads="1"/>
              </p:cNvSpPr>
              <p:nvPr/>
            </p:nvSpPr>
            <p:spPr bwMode="auto">
              <a:xfrm>
                <a:off x="4041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2" name="Rectangle 653"/>
              <p:cNvSpPr>
                <a:spLocks noChangeArrowheads="1"/>
              </p:cNvSpPr>
              <p:nvPr/>
            </p:nvSpPr>
            <p:spPr bwMode="auto">
              <a:xfrm>
                <a:off x="433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3" name="Rectangle 654"/>
              <p:cNvSpPr>
                <a:spLocks noChangeArrowheads="1"/>
              </p:cNvSpPr>
              <p:nvPr/>
            </p:nvSpPr>
            <p:spPr bwMode="auto">
              <a:xfrm>
                <a:off x="462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4" name="Rectangle 655"/>
              <p:cNvSpPr>
                <a:spLocks noChangeArrowheads="1"/>
              </p:cNvSpPr>
              <p:nvPr/>
            </p:nvSpPr>
            <p:spPr bwMode="auto">
              <a:xfrm>
                <a:off x="491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5" name="Rectangle 656"/>
              <p:cNvSpPr>
                <a:spLocks noChangeArrowheads="1"/>
              </p:cNvSpPr>
              <p:nvPr/>
            </p:nvSpPr>
            <p:spPr bwMode="auto">
              <a:xfrm>
                <a:off x="520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6" name="Text Box 657"/>
              <p:cNvSpPr txBox="1">
                <a:spLocks noChangeArrowheads="1"/>
              </p:cNvSpPr>
              <p:nvPr/>
            </p:nvSpPr>
            <p:spPr bwMode="auto">
              <a:xfrm>
                <a:off x="2401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7" name="Text Box 658"/>
              <p:cNvSpPr txBox="1">
                <a:spLocks noChangeArrowheads="1"/>
              </p:cNvSpPr>
              <p:nvPr/>
            </p:nvSpPr>
            <p:spPr bwMode="auto">
              <a:xfrm>
                <a:off x="1749" y="24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8" name="Text Box 659"/>
              <p:cNvSpPr txBox="1">
                <a:spLocks noChangeArrowheads="1"/>
              </p:cNvSpPr>
              <p:nvPr/>
            </p:nvSpPr>
            <p:spPr bwMode="auto">
              <a:xfrm>
                <a:off x="3509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9" name="Text Box 660"/>
              <p:cNvSpPr txBox="1">
                <a:spLocks noChangeArrowheads="1"/>
              </p:cNvSpPr>
              <p:nvPr/>
            </p:nvSpPr>
            <p:spPr bwMode="auto">
              <a:xfrm>
                <a:off x="3781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A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0" name="Text Box 661"/>
              <p:cNvSpPr txBox="1">
                <a:spLocks noChangeArrowheads="1"/>
              </p:cNvSpPr>
              <p:nvPr/>
            </p:nvSpPr>
            <p:spPr bwMode="auto">
              <a:xfrm>
                <a:off x="4942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1" name="Text Box 662"/>
              <p:cNvSpPr txBox="1">
                <a:spLocks noChangeArrowheads="1"/>
              </p:cNvSpPr>
              <p:nvPr/>
            </p:nvSpPr>
            <p:spPr bwMode="auto">
              <a:xfrm>
                <a:off x="4670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2" name="Text Box 663"/>
              <p:cNvSpPr txBox="1">
                <a:spLocks noChangeArrowheads="1"/>
              </p:cNvSpPr>
              <p:nvPr/>
            </p:nvSpPr>
            <p:spPr bwMode="auto">
              <a:xfrm>
                <a:off x="4378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3" name="Text Box 664"/>
              <p:cNvSpPr txBox="1">
                <a:spLocks noChangeArrowheads="1"/>
              </p:cNvSpPr>
              <p:nvPr/>
            </p:nvSpPr>
            <p:spPr bwMode="auto">
              <a:xfrm>
                <a:off x="4065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262" name="Text Box 715"/>
            <p:cNvSpPr txBox="1">
              <a:spLocks noChangeArrowheads="1"/>
            </p:cNvSpPr>
            <p:nvPr/>
          </p:nvSpPr>
          <p:spPr bwMode="auto">
            <a:xfrm>
              <a:off x="2338" y="1942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5" name="Group 71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240" name="Rectangle 719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1" name="Rectangle 720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2" name="Rectangle 721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3" name="Rectangle 722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4" name="Rectangle 723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5" name="Rectangle 724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6" name="Rectangle 725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7" name="Rectangle 726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8" name="Rectangle 727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9" name="Rectangle 728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0" name="Rectangle 729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1" name="Rectangle 730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2" name="Rectangle 731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3" name="Text Box 73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4" name="Text Box 733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5" name="Text Box 734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6" name="Text Box 735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7" name="Text Box 736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8" name="Text Box 737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9" name="Text Box 738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60" name="Text Box 739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159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33" grpId="0"/>
      <p:bldP spid="34" grpId="0"/>
      <p:bldP spid="35" grpId="0"/>
      <p:bldP spid="36" grpId="0"/>
      <p:bldP spid="37" grpId="0"/>
      <p:bldP spid="38" grpId="0"/>
      <p:bldP spid="40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Eliminates branches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enables straight line code (i.e., larger basic blocks in code)</a:t>
            </a:r>
            <a:endParaRPr lang="en-US" altLang="en-US" dirty="0">
              <a:ea typeface="ＭＳ Ｐゴシック" charset="-128"/>
            </a:endParaRPr>
          </a:p>
          <a:p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Eliminates hard-to-predict branches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Always-not-taken prediction works better </a:t>
            </a:r>
            <a:r>
              <a:rPr lang="en-US" altLang="en-US" dirty="0">
                <a:ea typeface="ＭＳ Ｐゴシック" charset="-128"/>
                <a:sym typeface="Wingdings" charset="2"/>
              </a:rPr>
              <a:t>(no branches)</a:t>
            </a: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Compiler has more freedom to optimize code </a:t>
            </a:r>
            <a:r>
              <a:rPr lang="en-US" altLang="en-US" dirty="0">
                <a:ea typeface="ＭＳ Ｐゴシック" charset="-128"/>
              </a:rPr>
              <a:t>(no branches)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control flow does not hinder inst. reordering optimizations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code optimizations hindered only by data dependencies</a:t>
            </a:r>
          </a:p>
          <a:p>
            <a:pPr lvl="1"/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Disadvantages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Useless work: some instructions fetched/executed but discarded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(especially bad for easy-to-predict branches)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Requires additional ISA (and hardware) support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Can we eliminate all branches this way?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E483C3-1713-9443-AC01-F0BC93C6DCE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489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vs. Branch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9950"/>
            <a:ext cx="8915400" cy="51943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Eliminates </a:t>
            </a:r>
            <a:r>
              <a:rPr lang="en-US" altLang="en-US" dirty="0" err="1">
                <a:ea typeface="ＭＳ Ｐゴシック" charset="-128"/>
              </a:rPr>
              <a:t>mispredictions</a:t>
            </a:r>
            <a:r>
              <a:rPr lang="en-US" altLang="en-US" dirty="0">
                <a:ea typeface="ＭＳ Ｐゴシック" charset="-128"/>
              </a:rPr>
              <a:t> for hard-to-predict branches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+ No need for branch prediction for some branches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ea typeface="ＭＳ Ｐゴシック" charset="-128"/>
              </a:rPr>
              <a:t>	+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Good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&gt; useless work due to predication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-- Causes useless work for branches that are easy to predict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Reduces performance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&lt; useless work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   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ko-KR" sz="2200" dirty="0" err="1">
                <a:solidFill>
                  <a:srgbClr val="0000CC"/>
                </a:solidFill>
                <a:ea typeface="굴림" charset="-127"/>
              </a:rPr>
              <a:t>Adaptivity</a:t>
            </a:r>
            <a:r>
              <a:rPr lang="en-US" altLang="ko-KR" sz="2200" dirty="0">
                <a:ea typeface="굴림" charset="-127"/>
              </a:rPr>
              <a:t>: Static predication is not adaptive to run-time branch behavior. Branch behavior changes based on input set, program phase, control-flow path.</a:t>
            </a:r>
            <a:endParaRPr lang="en-US" altLang="en-US" sz="2200" dirty="0">
              <a:ea typeface="ＭＳ Ｐゴシック" charset="-128"/>
              <a:sym typeface="Wingdings" charset="2"/>
            </a:endParaRPr>
          </a:p>
          <a:p>
            <a:pPr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DDEE3C-7830-664E-A3F8-58D17AA7DB1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6236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in Intel Itanium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latin typeface="Calibri" charset="0"/>
                <a:ea typeface="ＭＳ Ｐゴシック" charset="-128"/>
              </a:rPr>
              <a:t>Each instruction can be separately predicated 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64 one-bit predicate registers</a:t>
            </a:r>
          </a:p>
          <a:p>
            <a:pPr>
              <a:buFontTx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each instruction carries a 6-bit predicate field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An instruction is effectively a NOP if its predicate is false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96650F-27F2-2343-883D-113E1B8CCB5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1371600" y="3744913"/>
            <a:ext cx="1600200" cy="217487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1371600" y="40497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3" name="Rectangle 6"/>
          <p:cNvSpPr>
            <a:spLocks noChangeArrowheads="1"/>
          </p:cNvSpPr>
          <p:nvPr/>
        </p:nvSpPr>
        <p:spPr bwMode="auto">
          <a:xfrm>
            <a:off x="1371600" y="4354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1371600" y="4659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1371600" y="49641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6" name="Rectangle 9"/>
          <p:cNvSpPr>
            <a:spLocks noChangeArrowheads="1"/>
          </p:cNvSpPr>
          <p:nvPr/>
        </p:nvSpPr>
        <p:spPr bwMode="auto">
          <a:xfrm>
            <a:off x="1371600" y="52689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1371600" y="55737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58" name="Rectangle 11"/>
          <p:cNvSpPr>
            <a:spLocks noChangeArrowheads="1"/>
          </p:cNvSpPr>
          <p:nvPr/>
        </p:nvSpPr>
        <p:spPr bwMode="auto">
          <a:xfrm>
            <a:off x="1371600" y="5878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1371600" y="6183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0" name="Freeform 13"/>
          <p:cNvSpPr>
            <a:spLocks/>
          </p:cNvSpPr>
          <p:nvPr/>
        </p:nvSpPr>
        <p:spPr bwMode="auto">
          <a:xfrm>
            <a:off x="2971800" y="4191000"/>
            <a:ext cx="381000" cy="12192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" name="Freeform 14"/>
          <p:cNvSpPr>
            <a:spLocks/>
          </p:cNvSpPr>
          <p:nvPr/>
        </p:nvSpPr>
        <p:spPr bwMode="auto">
          <a:xfrm flipH="1">
            <a:off x="990600" y="5029200"/>
            <a:ext cx="381000" cy="9906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" name="AutoShape 15"/>
          <p:cNvSpPr>
            <a:spLocks noChangeArrowheads="1"/>
          </p:cNvSpPr>
          <p:nvPr/>
        </p:nvSpPr>
        <p:spPr bwMode="auto">
          <a:xfrm>
            <a:off x="3505200" y="4648200"/>
            <a:ext cx="1295400" cy="609600"/>
          </a:xfrm>
          <a:prstGeom prst="notchedRightArrow">
            <a:avLst>
              <a:gd name="adj1" fmla="val 50000"/>
              <a:gd name="adj2" fmla="val 53125"/>
            </a:avLst>
          </a:prstGeom>
          <a:solidFill>
            <a:srgbClr val="FC0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63" name="Rectangle 16"/>
          <p:cNvSpPr>
            <a:spLocks noChangeArrowheads="1"/>
          </p:cNvSpPr>
          <p:nvPr/>
        </p:nvSpPr>
        <p:spPr bwMode="auto">
          <a:xfrm>
            <a:off x="5183188" y="3657600"/>
            <a:ext cx="1600200" cy="217488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 p2 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  <a:sym typeface="Symbol" charset="0"/>
              </a:rPr>
              <a:t>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64" name="Rectangle 17"/>
          <p:cNvSpPr>
            <a:spLocks noChangeArrowheads="1"/>
          </p:cNvSpPr>
          <p:nvPr/>
        </p:nvSpPr>
        <p:spPr bwMode="auto">
          <a:xfrm>
            <a:off x="5183188" y="45148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65" name="Rectangle 18"/>
          <p:cNvSpPr>
            <a:spLocks noChangeArrowheads="1"/>
          </p:cNvSpPr>
          <p:nvPr/>
        </p:nvSpPr>
        <p:spPr bwMode="auto">
          <a:xfrm>
            <a:off x="5183188" y="5413375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5183188" y="39624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67" name="Rectangle 20"/>
          <p:cNvSpPr>
            <a:spLocks noChangeArrowheads="1"/>
          </p:cNvSpPr>
          <p:nvPr/>
        </p:nvSpPr>
        <p:spPr bwMode="auto">
          <a:xfrm>
            <a:off x="4908550" y="39624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68" name="Rectangle 21"/>
          <p:cNvSpPr>
            <a:spLocks noChangeArrowheads="1"/>
          </p:cNvSpPr>
          <p:nvPr/>
        </p:nvSpPr>
        <p:spPr bwMode="auto">
          <a:xfrm>
            <a:off x="5183188" y="48196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4908550" y="481965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  <p:sp>
        <p:nvSpPr>
          <p:cNvPr id="70" name="Rectangle 23"/>
          <p:cNvSpPr>
            <a:spLocks noChangeArrowheads="1"/>
          </p:cNvSpPr>
          <p:nvPr/>
        </p:nvSpPr>
        <p:spPr bwMode="auto">
          <a:xfrm>
            <a:off x="5183188" y="5116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4908550" y="5116513"/>
            <a:ext cx="274638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72" name="Rectangle 25"/>
          <p:cNvSpPr>
            <a:spLocks noChangeArrowheads="1"/>
          </p:cNvSpPr>
          <p:nvPr/>
        </p:nvSpPr>
        <p:spPr bwMode="auto">
          <a:xfrm>
            <a:off x="5183188" y="42418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73" name="Rectangle 26"/>
          <p:cNvSpPr>
            <a:spLocks noChangeArrowheads="1"/>
          </p:cNvSpPr>
          <p:nvPr/>
        </p:nvSpPr>
        <p:spPr bwMode="auto">
          <a:xfrm>
            <a:off x="4908550" y="42418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</p:spTree>
    <p:extLst>
      <p:ext uri="{BB962C8B-B14F-4D97-AF65-F5344CB8AC3E}">
        <p14:creationId xmlns:p14="http://schemas.microsoft.com/office/powerpoint/2010/main" val="125734685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the ARM ISA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Almost all ARM instructions can include an optional condition code. 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Prior to ARM v8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An instruction with a condition code is executed only if the condition code flags in the CPSR meet the specified condition. 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B7F8D6-0F3A-D74F-A519-37158B5BEDD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412444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728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CA10DA-82D8-454E-BD64-A4A604EA3AC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728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9800"/>
            <a:ext cx="91440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601367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830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133AB4-B0B4-4E42-8ED1-F52234A970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830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115515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99330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" r="1276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0B8E-1257-2249-884B-789DC13534B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6044098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100354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" b="600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1003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F2756-CC8E-F044-A36B-89AC2B62768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011594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1013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F1E055-035A-A645-BDB5-F5B54E3BC23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0137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8388"/>
            <a:ext cx="9144000" cy="533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14722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34197</TotalTime>
  <Words>7100</Words>
  <Application>Microsoft Macintosh PowerPoint</Application>
  <PresentationFormat>On-screen Show (4:3)</PresentationFormat>
  <Paragraphs>1821</Paragraphs>
  <Slides>110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110</vt:i4>
      </vt:variant>
    </vt:vector>
  </HeadingPairs>
  <TitlesOfParts>
    <vt:vector size="128" baseType="lpstr">
      <vt:lpstr>굴림</vt:lpstr>
      <vt:lpstr>ＭＳ Ｐゴシック</vt:lpstr>
      <vt:lpstr>Arial</vt:lpstr>
      <vt:lpstr>AUdimat</vt:lpstr>
      <vt:lpstr>Calibri</vt:lpstr>
      <vt:lpstr>Garamond</vt:lpstr>
      <vt:lpstr>Symbol</vt:lpstr>
      <vt:lpstr>Tahoma</vt:lpstr>
      <vt:lpstr>Times New Roman</vt:lpstr>
      <vt:lpstr>Verdana</vt:lpstr>
      <vt:lpstr>Wingdings</vt:lpstr>
      <vt:lpstr>Edge</vt:lpstr>
      <vt:lpstr>4_Edge</vt:lpstr>
      <vt:lpstr>32_Edge</vt:lpstr>
      <vt:lpstr>45_Edge</vt:lpstr>
      <vt:lpstr>54_Edge</vt:lpstr>
      <vt:lpstr>38_Edge</vt:lpstr>
      <vt:lpstr>6_Edge</vt:lpstr>
      <vt:lpstr> Digital Design &amp; Computer Arch.  Lecture 16b: Branch Prediction I</vt:lpstr>
      <vt:lpstr>Required Readings</vt:lpstr>
      <vt:lpstr>Agenda for Today &amp; Next Few Lectures</vt:lpstr>
      <vt:lpstr>Approaches to (Instruction-Level) Concurrency</vt:lpstr>
      <vt:lpstr>Control Dependence Handling</vt:lpstr>
      <vt:lpstr>Control Dependence</vt:lpstr>
      <vt:lpstr>Branch Types</vt:lpstr>
      <vt:lpstr>How to Handle Control Dependences</vt:lpstr>
      <vt:lpstr>Stall Fetch Until Next PC is Known: Good Idea?</vt:lpstr>
      <vt:lpstr>The Branch Problem</vt:lpstr>
      <vt:lpstr>Importance of The Branch Problem</vt:lpstr>
      <vt:lpstr>Branch Prediction</vt:lpstr>
      <vt:lpstr>Branch Prediction: Guess the Next Instruction to Fetch</vt:lpstr>
      <vt:lpstr>Misprediction Penalty</vt:lpstr>
      <vt:lpstr>Simplest: Always Guess NextPC = PC + 4 </vt:lpstr>
      <vt:lpstr>Guessing NextPC = PC + 4</vt:lpstr>
      <vt:lpstr>Branch Prediction: Always PC+4</vt:lpstr>
      <vt:lpstr>Pipeline Flush on a Misprediction</vt:lpstr>
      <vt:lpstr>Performance Analysis</vt:lpstr>
      <vt:lpstr>Reducing Branch Misprediction Penalty</vt:lpstr>
      <vt:lpstr>Branch Prediction (A Bit More Enhanced)</vt:lpstr>
      <vt:lpstr>Fetch Stage with BTB and Direction Prediction</vt:lpstr>
      <vt:lpstr>More Sophisticated Branch Direction Prediction</vt:lpstr>
      <vt:lpstr>Three Things to Be Predicted</vt:lpstr>
      <vt:lpstr>Simple Branch Direction Prediction Schemes</vt:lpstr>
      <vt:lpstr>More Sophisticated Direction Prediction</vt:lpstr>
      <vt:lpstr>Static Branch Prediction (I)</vt:lpstr>
      <vt:lpstr>Static Branch Prediction (II)</vt:lpstr>
      <vt:lpstr>Static Branch Prediction (III)</vt:lpstr>
      <vt:lpstr>Static Branch Prediction (IV)</vt:lpstr>
      <vt:lpstr>Pragmas</vt:lpstr>
      <vt:lpstr>Static Branch Prediction</vt:lpstr>
      <vt:lpstr>More Sophisticated Direction Prediction</vt:lpstr>
      <vt:lpstr>Dynamic Branch Prediction</vt:lpstr>
      <vt:lpstr>Last Time Predictor</vt:lpstr>
      <vt:lpstr> Digital Design &amp; Computer Arch.  Lecture 16b: Branch Prediction I</vt:lpstr>
      <vt:lpstr>We did not cover the following slides. They are for your preparation for the next lecture.</vt:lpstr>
      <vt:lpstr>Implementing the Last-Time Predictor</vt:lpstr>
      <vt:lpstr>State Machine for Last-Time Prediction</vt:lpstr>
      <vt:lpstr>Improving the Last Time Predictor</vt:lpstr>
      <vt:lpstr>Two-Bit Counter Based Prediction</vt:lpstr>
      <vt:lpstr>State Machine for 2-bit Saturating Counter</vt:lpstr>
      <vt:lpstr>Hysteresis Using a 2-bit Counter</vt:lpstr>
      <vt:lpstr>Is This Good Enough?</vt:lpstr>
      <vt:lpstr>Let’s Do the Exercise Again</vt:lpstr>
      <vt:lpstr>Can We Do Better: Two-Level Prediction</vt:lpstr>
      <vt:lpstr>Global Branch Correlation (I)</vt:lpstr>
      <vt:lpstr>Global Branch Correlation (II)</vt:lpstr>
      <vt:lpstr>Global Branch Correlation (III)</vt:lpstr>
      <vt:lpstr>Capturing Global Branch Correlation</vt:lpstr>
      <vt:lpstr>Two Level Global Branch Prediction</vt:lpstr>
      <vt:lpstr>How Does the Global Predictor Work?</vt:lpstr>
      <vt:lpstr>Intel Pentium Pro Branch Predictor</vt:lpstr>
      <vt:lpstr>Improving Global Predictor Accuracy</vt:lpstr>
      <vt:lpstr>Review: One-Level Branch Predictor</vt:lpstr>
      <vt:lpstr>Two-Level Global History Branch Predictor</vt:lpstr>
      <vt:lpstr>Two-Level Gshare Branch Predictor</vt:lpstr>
      <vt:lpstr>Can We Do Better: Two-Level Prediction</vt:lpstr>
      <vt:lpstr>Local Branch Correlation</vt:lpstr>
      <vt:lpstr>More Motivation for Local History</vt:lpstr>
      <vt:lpstr>Capturing Local Branch Correlation</vt:lpstr>
      <vt:lpstr>Two Level Local Branch Prediction</vt:lpstr>
      <vt:lpstr>Two-Level Local History Branch Predictor</vt:lpstr>
      <vt:lpstr>Can We Do Even Better?</vt:lpstr>
      <vt:lpstr>Hybrid Branch Predictors</vt:lpstr>
      <vt:lpstr>Alpha 21264 Tournament Predictor</vt:lpstr>
      <vt:lpstr>Are We Done w/ Branch Prediction?</vt:lpstr>
      <vt:lpstr>Some Other Branch Predictor Types</vt:lpstr>
      <vt:lpstr>Intel Pentium M Predictors</vt:lpstr>
      <vt:lpstr>Perceptrons for Learning Linear Functions</vt:lpstr>
      <vt:lpstr>Perceptron Branch Predictor (I)</vt:lpstr>
      <vt:lpstr>Perceptron Branch Predictor (II)</vt:lpstr>
      <vt:lpstr>Perceptron Branch Predictor (III)</vt:lpstr>
      <vt:lpstr>Prediction Using Multiple History Lengths</vt:lpstr>
      <vt:lpstr>State of the Art in Branch Prediction</vt:lpstr>
      <vt:lpstr>Branch Confidence Estimation</vt:lpstr>
      <vt:lpstr>Other Ways of Handling Branches</vt:lpstr>
      <vt:lpstr>How to Handle Control Dependences</vt:lpstr>
      <vt:lpstr>Delayed Branching (I)</vt:lpstr>
      <vt:lpstr>Delayed Branching (II)</vt:lpstr>
      <vt:lpstr>Fancy Delayed Branching (III)</vt:lpstr>
      <vt:lpstr>Delayed Branching (IV)</vt:lpstr>
      <vt:lpstr>An Aside: Filling the Delay Slot</vt:lpstr>
      <vt:lpstr>How to Handle Control Dependences</vt:lpstr>
      <vt:lpstr>Predicate Combining (not Predicated Execution)</vt:lpstr>
      <vt:lpstr>Predication (Predicated Execution)</vt:lpstr>
      <vt:lpstr>Predication (Predicated Execution)</vt:lpstr>
      <vt:lpstr>Predicated Execution References</vt:lpstr>
      <vt:lpstr>Conditional Move Operations</vt:lpstr>
      <vt:lpstr>Predicated Execution (II)</vt:lpstr>
      <vt:lpstr>Predicated Execution</vt:lpstr>
      <vt:lpstr>Predicated Execution vs. Branch Prediction</vt:lpstr>
      <vt:lpstr>Predicated Execution in Intel Itanium</vt:lpstr>
      <vt:lpstr>Conditional Execution in the ARM ISA</vt:lpstr>
      <vt:lpstr>Conditional Execution in ARM ISA</vt:lpstr>
      <vt:lpstr>Conditional Execution in ARM ISA</vt:lpstr>
      <vt:lpstr>Conditional Execution in ARM ISA</vt:lpstr>
      <vt:lpstr>Conditional Execution in ARM ISA</vt:lpstr>
      <vt:lpstr>Conditional Execution in ARM ISA</vt:lpstr>
      <vt:lpstr>How to Handle Control Dependences</vt:lpstr>
      <vt:lpstr>Multi-Path Execution</vt:lpstr>
      <vt:lpstr>Dual-Path Execution versus Predication</vt:lpstr>
      <vt:lpstr>Handling Other Types of Branches</vt:lpstr>
      <vt:lpstr>Remember: Branch Types</vt:lpstr>
      <vt:lpstr>Call and Return Prediction</vt:lpstr>
      <vt:lpstr>Indirect Branch Prediction (I)</vt:lpstr>
      <vt:lpstr>Indirect Branch Prediction (II)</vt:lpstr>
      <vt:lpstr>Intel Pentium M Indirect Branch Predictor</vt:lpstr>
      <vt:lpstr>Issues in Branch Prediction (I)</vt:lpstr>
      <vt:lpstr>Latency of Branch Prediction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520</cp:revision>
  <cp:lastPrinted>2018-04-26T10:57:00Z</cp:lastPrinted>
  <dcterms:created xsi:type="dcterms:W3CDTF">2010-09-08T00:51:32Z</dcterms:created>
  <dcterms:modified xsi:type="dcterms:W3CDTF">2020-04-19T19:47:54Z</dcterms:modified>
</cp:coreProperties>
</file>